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1"/>
  </p:notesMasterIdLst>
  <p:sldIdLst>
    <p:sldId id="2147376616" r:id="rId2"/>
    <p:sldId id="2147376676" r:id="rId3"/>
    <p:sldId id="4778" r:id="rId4"/>
    <p:sldId id="2147376646" r:id="rId5"/>
    <p:sldId id="2147376641" r:id="rId6"/>
    <p:sldId id="2147376643" r:id="rId7"/>
    <p:sldId id="2147376642" r:id="rId8"/>
    <p:sldId id="2147376644" r:id="rId9"/>
    <p:sldId id="2147376645" r:id="rId10"/>
    <p:sldId id="2147376673" r:id="rId11"/>
    <p:sldId id="2147376674" r:id="rId12"/>
    <p:sldId id="2147376649" r:id="rId13"/>
    <p:sldId id="2147376650" r:id="rId14"/>
    <p:sldId id="2147376651" r:id="rId15"/>
    <p:sldId id="2147376653" r:id="rId16"/>
    <p:sldId id="2147376652" r:id="rId17"/>
    <p:sldId id="2147376663" r:id="rId18"/>
    <p:sldId id="2147376664" r:id="rId19"/>
    <p:sldId id="4822" r:id="rId20"/>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711">
          <p15:clr>
            <a:srgbClr val="A4A3A4"/>
          </p15:clr>
        </p15:guide>
        <p15:guide id="3" pos="3840">
          <p15:clr>
            <a:srgbClr val="A4A3A4"/>
          </p15:clr>
        </p15:guide>
        <p15:guide id="4" pos="7348">
          <p15:clr>
            <a:srgbClr val="A4A3A4"/>
          </p15:clr>
        </p15:guide>
        <p15:guide id="5" pos="1504" userDrawn="1">
          <p15:clr>
            <a:srgbClr val="A4A3A4"/>
          </p15:clr>
        </p15:guide>
        <p15:guide id="6" pos="6440">
          <p15:clr>
            <a:srgbClr val="A4A3A4"/>
          </p15:clr>
        </p15:guide>
      </p15:sldGuideLst>
    </p:ext>
    <p:ext uri="{2D200454-40CA-4A62-9FC3-DE9A4176ACB9}">
      <p15:notesGuideLst xmlns:p15="http://schemas.microsoft.com/office/powerpoint/2012/main">
        <p15:guide id="1" orient="horz" pos="2880">
          <p15:clr>
            <a:srgbClr val="A4A3A4"/>
          </p15:clr>
        </p15:guide>
        <p15:guide id="2" orient="horz" pos="5692">
          <p15:clr>
            <a:srgbClr val="A4A3A4"/>
          </p15:clr>
        </p15:guide>
        <p15:guide id="3"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0427E3-4217-7F35-A5FC-68556FB1C785}" name="Alice Forsman Kocsis" initials="AK" userId="S::alice.forsman-kocsis@regionstockholm.se::7e63f1c9-2c35-45d7-9dbe-6643e03780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94"/>
  </p:normalViewPr>
  <p:slideViewPr>
    <p:cSldViewPr snapToGrid="0">
      <p:cViewPr varScale="1">
        <p:scale>
          <a:sx n="71" d="100"/>
          <a:sy n="71" d="100"/>
        </p:scale>
        <p:origin x="444" y="48"/>
      </p:cViewPr>
      <p:guideLst>
        <p:guide orient="horz" pos="2160"/>
        <p:guide orient="horz" pos="3711"/>
        <p:guide pos="3840"/>
        <p:guide pos="7348"/>
        <p:guide pos="1504"/>
        <p:guide pos="6440"/>
      </p:guideLst>
    </p:cSldViewPr>
  </p:slideViewPr>
  <p:notesTextViewPr>
    <p:cViewPr>
      <p:scale>
        <a:sx n="1" d="1"/>
        <a:sy n="1" d="1"/>
      </p:scale>
      <p:origin x="0" y="0"/>
    </p:cViewPr>
  </p:notesTextViewPr>
  <p:notesViewPr>
    <p:cSldViewPr snapToGrid="0">
      <p:cViewPr varScale="1">
        <p:scale>
          <a:sx n="74" d="100"/>
          <a:sy n="74" d="100"/>
        </p:scale>
        <p:origin x="2550" y="72"/>
      </p:cViewPr>
      <p:guideLst>
        <p:guide orient="horz" pos="2880"/>
        <p:guide orient="horz" pos="569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7FE295C-A26E-4216-A8EC-C62D7030630F}" type="datetimeFigureOut">
              <a:rPr lang="sv-SE" smtClean="0"/>
              <a:t>2025-05-12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0B4242-8A90-41F0-9164-7CCDF71B6317}" type="slidenum">
              <a:rPr lang="sv-SE" smtClean="0"/>
              <a:t>‹#›</a:t>
            </a:fld>
            <a:endParaRPr lang="sv-SE"/>
          </a:p>
        </p:txBody>
      </p:sp>
    </p:spTree>
    <p:extLst>
      <p:ext uri="{BB962C8B-B14F-4D97-AF65-F5344CB8AC3E}">
        <p14:creationId xmlns:p14="http://schemas.microsoft.com/office/powerpoint/2010/main" val="233146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a:t>1</a:t>
            </a:fld>
            <a:endParaRPr lang="en-US" dirty="0"/>
          </a:p>
        </p:txBody>
      </p:sp>
    </p:spTree>
    <p:extLst>
      <p:ext uri="{BB962C8B-B14F-4D97-AF65-F5344CB8AC3E}">
        <p14:creationId xmlns:p14="http://schemas.microsoft.com/office/powerpoint/2010/main" val="91466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10</a:t>
            </a:fld>
            <a:endParaRPr lang="en-US" dirty="0"/>
          </a:p>
        </p:txBody>
      </p:sp>
    </p:spTree>
    <p:extLst>
      <p:ext uri="{BB962C8B-B14F-4D97-AF65-F5344CB8AC3E}">
        <p14:creationId xmlns:p14="http://schemas.microsoft.com/office/powerpoint/2010/main" val="256273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11</a:t>
            </a:fld>
            <a:endParaRPr lang="en-US"/>
          </a:p>
        </p:txBody>
      </p:sp>
    </p:spTree>
    <p:extLst>
      <p:ext uri="{BB962C8B-B14F-4D97-AF65-F5344CB8AC3E}">
        <p14:creationId xmlns:p14="http://schemas.microsoft.com/office/powerpoint/2010/main" val="256273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12</a:t>
            </a:fld>
            <a:endParaRPr lang="en-US" dirty="0"/>
          </a:p>
        </p:txBody>
      </p:sp>
    </p:spTree>
    <p:extLst>
      <p:ext uri="{BB962C8B-B14F-4D97-AF65-F5344CB8AC3E}">
        <p14:creationId xmlns:p14="http://schemas.microsoft.com/office/powerpoint/2010/main" val="299390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13</a:t>
            </a:fld>
            <a:endParaRPr lang="en-US" dirty="0"/>
          </a:p>
        </p:txBody>
      </p:sp>
    </p:spTree>
    <p:extLst>
      <p:ext uri="{BB962C8B-B14F-4D97-AF65-F5344CB8AC3E}">
        <p14:creationId xmlns:p14="http://schemas.microsoft.com/office/powerpoint/2010/main" val="343698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14</a:t>
            </a:fld>
            <a:endParaRPr lang="en-US" dirty="0"/>
          </a:p>
        </p:txBody>
      </p:sp>
    </p:spTree>
    <p:extLst>
      <p:ext uri="{BB962C8B-B14F-4D97-AF65-F5344CB8AC3E}">
        <p14:creationId xmlns:p14="http://schemas.microsoft.com/office/powerpoint/2010/main" val="366094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15</a:t>
            </a:fld>
            <a:endParaRPr lang="en-US" dirty="0"/>
          </a:p>
        </p:txBody>
      </p:sp>
    </p:spTree>
    <p:extLst>
      <p:ext uri="{BB962C8B-B14F-4D97-AF65-F5344CB8AC3E}">
        <p14:creationId xmlns:p14="http://schemas.microsoft.com/office/powerpoint/2010/main" val="3733524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16</a:t>
            </a:fld>
            <a:endParaRPr lang="en-US" dirty="0"/>
          </a:p>
        </p:txBody>
      </p:sp>
    </p:spTree>
    <p:extLst>
      <p:ext uri="{BB962C8B-B14F-4D97-AF65-F5344CB8AC3E}">
        <p14:creationId xmlns:p14="http://schemas.microsoft.com/office/powerpoint/2010/main" val="242759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17</a:t>
            </a:fld>
            <a:endParaRPr lang="en-US" dirty="0"/>
          </a:p>
        </p:txBody>
      </p:sp>
    </p:spTree>
    <p:extLst>
      <p:ext uri="{BB962C8B-B14F-4D97-AF65-F5344CB8AC3E}">
        <p14:creationId xmlns:p14="http://schemas.microsoft.com/office/powerpoint/2010/main" val="1881935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18</a:t>
            </a:fld>
            <a:endParaRPr lang="en-US" dirty="0"/>
          </a:p>
        </p:txBody>
      </p:sp>
    </p:spTree>
    <p:extLst>
      <p:ext uri="{BB962C8B-B14F-4D97-AF65-F5344CB8AC3E}">
        <p14:creationId xmlns:p14="http://schemas.microsoft.com/office/powerpoint/2010/main" val="2396057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SE" dirty="0"/>
          </a:p>
        </p:txBody>
      </p:sp>
      <p:sp>
        <p:nvSpPr>
          <p:cNvPr id="4" name="Slide Number Placeholder 3"/>
          <p:cNvSpPr>
            <a:spLocks noGrp="1"/>
          </p:cNvSpPr>
          <p:nvPr>
            <p:ph type="sldNum" sz="quarter" idx="5"/>
          </p:nvPr>
        </p:nvSpPr>
        <p:spPr/>
        <p:txBody>
          <a:bodyPr rtlCol="0"/>
          <a:lstStyle/>
          <a:p>
            <a:pPr rtl="0"/>
            <a:fld id="{F179B71E-4A6A-49A3-B926-A6028E08CF31}" type="slidenum">
              <a:rPr lang="en-US" smtClean="0"/>
              <a:t>19</a:t>
            </a:fld>
            <a:endParaRPr lang="en-US" dirty="0"/>
          </a:p>
        </p:txBody>
      </p:sp>
    </p:spTree>
    <p:extLst>
      <p:ext uri="{BB962C8B-B14F-4D97-AF65-F5344CB8AC3E}">
        <p14:creationId xmlns:p14="http://schemas.microsoft.com/office/powerpoint/2010/main" val="199917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2</a:t>
            </a:fld>
            <a:endParaRPr lang="en-US" dirty="0"/>
          </a:p>
        </p:txBody>
      </p:sp>
    </p:spTree>
    <p:extLst>
      <p:ext uri="{BB962C8B-B14F-4D97-AF65-F5344CB8AC3E}">
        <p14:creationId xmlns:p14="http://schemas.microsoft.com/office/powerpoint/2010/main" val="82735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3</a:t>
            </a:fld>
            <a:endParaRPr lang="en-US" dirty="0"/>
          </a:p>
        </p:txBody>
      </p:sp>
    </p:spTree>
    <p:extLst>
      <p:ext uri="{BB962C8B-B14F-4D97-AF65-F5344CB8AC3E}">
        <p14:creationId xmlns:p14="http://schemas.microsoft.com/office/powerpoint/2010/main" val="2897257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4</a:t>
            </a:fld>
            <a:endParaRPr lang="en-US" dirty="0"/>
          </a:p>
        </p:txBody>
      </p:sp>
    </p:spTree>
    <p:extLst>
      <p:ext uri="{BB962C8B-B14F-4D97-AF65-F5344CB8AC3E}">
        <p14:creationId xmlns:p14="http://schemas.microsoft.com/office/powerpoint/2010/main" val="409302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dirty="0"/>
              <a:t>[text in figure]</a:t>
            </a:r>
          </a:p>
          <a:p>
            <a:pPr rtl="0"/>
            <a:endParaRPr lang="sv-SE" dirty="0"/>
          </a:p>
          <a:p>
            <a:pPr rtl="0"/>
            <a:r>
              <a:rPr lang="sv-SE" dirty="0"/>
              <a:t>PATIENTS &amp; RELATIVES</a:t>
            </a:r>
          </a:p>
          <a:p>
            <a:pPr rtl="0"/>
            <a:r>
              <a:rPr lang="sv-SE" dirty="0"/>
              <a:t>OTHER EMPLOYEES</a:t>
            </a:r>
          </a:p>
          <a:p>
            <a:pPr rtl="0"/>
            <a:r>
              <a:rPr lang="sv-SE" dirty="0"/>
              <a:t>YOU</a:t>
            </a:r>
          </a:p>
          <a:p>
            <a:pPr rtl="0"/>
            <a:r>
              <a:rPr lang="sv-SE" dirty="0"/>
              <a:t>K AS AN EMPLOYER</a:t>
            </a:r>
          </a:p>
          <a:p>
            <a:pPr rtl="0"/>
            <a:r>
              <a:rPr lang="sv-SE" dirty="0"/>
              <a:t>WIDER WORLD</a:t>
            </a:r>
          </a:p>
          <a:p>
            <a:pPr rtl="0"/>
            <a:endParaRPr lang="sv-SE" dirty="0"/>
          </a:p>
          <a:p>
            <a:pPr rtl="0"/>
            <a:endParaRPr lang="sv-SE" dirty="0"/>
          </a:p>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5</a:t>
            </a:fld>
            <a:endParaRPr lang="en-US" dirty="0"/>
          </a:p>
        </p:txBody>
      </p:sp>
    </p:spTree>
    <p:extLst>
      <p:ext uri="{BB962C8B-B14F-4D97-AF65-F5344CB8AC3E}">
        <p14:creationId xmlns:p14="http://schemas.microsoft.com/office/powerpoint/2010/main" val="219828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6</a:t>
            </a:fld>
            <a:endParaRPr lang="en-US" dirty="0"/>
          </a:p>
        </p:txBody>
      </p:sp>
    </p:spTree>
    <p:extLst>
      <p:ext uri="{BB962C8B-B14F-4D97-AF65-F5344CB8AC3E}">
        <p14:creationId xmlns:p14="http://schemas.microsoft.com/office/powerpoint/2010/main" val="198146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7</a:t>
            </a:fld>
            <a:endParaRPr lang="en-US" dirty="0"/>
          </a:p>
        </p:txBody>
      </p:sp>
    </p:spTree>
    <p:extLst>
      <p:ext uri="{BB962C8B-B14F-4D97-AF65-F5344CB8AC3E}">
        <p14:creationId xmlns:p14="http://schemas.microsoft.com/office/powerpoint/2010/main" val="3839720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8</a:t>
            </a:fld>
            <a:endParaRPr lang="en-US" dirty="0"/>
          </a:p>
        </p:txBody>
      </p:sp>
    </p:spTree>
    <p:extLst>
      <p:ext uri="{BB962C8B-B14F-4D97-AF65-F5344CB8AC3E}">
        <p14:creationId xmlns:p14="http://schemas.microsoft.com/office/powerpoint/2010/main" val="374337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dirty="0"/>
          </a:p>
        </p:txBody>
      </p:sp>
      <p:sp>
        <p:nvSpPr>
          <p:cNvPr id="4" name="Platshållare för bildnummer 3"/>
          <p:cNvSpPr>
            <a:spLocks noGrp="1"/>
          </p:cNvSpPr>
          <p:nvPr>
            <p:ph type="sldNum" sz="quarter" idx="5"/>
          </p:nvPr>
        </p:nvSpPr>
        <p:spPr/>
        <p:txBody>
          <a:bodyPr rtlCol="0"/>
          <a:lstStyle/>
          <a:p>
            <a:pPr rtl="0"/>
            <a:fld id="{D51C26DE-6583-4E97-9DF8-5A5D12FE275A}" type="slidenum">
              <a:rPr lang="en-US" smtClean="0"/>
              <a:pPr rtl="0"/>
              <a:t>9</a:t>
            </a:fld>
            <a:endParaRPr lang="en-US" dirty="0"/>
          </a:p>
        </p:txBody>
      </p:sp>
    </p:spTree>
    <p:extLst>
      <p:ext uri="{BB962C8B-B14F-4D97-AF65-F5344CB8AC3E}">
        <p14:creationId xmlns:p14="http://schemas.microsoft.com/office/powerpoint/2010/main" val="3764319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emf"/><Relationship Id="rId5" Type="http://schemas.openxmlformats.org/officeDocument/2006/relationships/image" Target="../media/image8.emf"/><Relationship Id="rId4" Type="http://schemas.openxmlformats.org/officeDocument/2006/relationships/oleObject" Target="../embeddings/oleObject2.bin"/></Relationships>
</file>

<file path=ppt/slideLayouts/_rels/slideLayout21.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tags" Target="../tags/tag61.xml"/><Relationship Id="rId47" Type="http://schemas.openxmlformats.org/officeDocument/2006/relationships/tags" Target="../tags/tag66.xml"/><Relationship Id="rId50" Type="http://schemas.openxmlformats.org/officeDocument/2006/relationships/tags" Target="../tags/tag69.xml"/><Relationship Id="rId55" Type="http://schemas.openxmlformats.org/officeDocument/2006/relationships/oleObject" Target="../embeddings/oleObject3.bin"/><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tags" Target="../tags/tag65.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41" Type="http://schemas.openxmlformats.org/officeDocument/2006/relationships/tags" Target="../tags/tag60.xml"/><Relationship Id="rId54"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tags" Target="../tags/tag64.xml"/><Relationship Id="rId53" Type="http://schemas.openxmlformats.org/officeDocument/2006/relationships/tags" Target="../tags/tag72.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49" Type="http://schemas.openxmlformats.org/officeDocument/2006/relationships/tags" Target="../tags/tag68.xml"/><Relationship Id="rId57" Type="http://schemas.openxmlformats.org/officeDocument/2006/relationships/image" Target="../media/image7.png"/><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4" Type="http://schemas.openxmlformats.org/officeDocument/2006/relationships/tags" Target="../tags/tag63.xml"/><Relationship Id="rId52" Type="http://schemas.openxmlformats.org/officeDocument/2006/relationships/tags" Target="../tags/tag71.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tags" Target="../tags/tag62.xml"/><Relationship Id="rId48" Type="http://schemas.openxmlformats.org/officeDocument/2006/relationships/tags" Target="../tags/tag67.xml"/><Relationship Id="rId56" Type="http://schemas.openxmlformats.org/officeDocument/2006/relationships/image" Target="../media/image8.emf"/><Relationship Id="rId8" Type="http://schemas.openxmlformats.org/officeDocument/2006/relationships/tags" Target="../tags/tag27.xml"/><Relationship Id="rId51" Type="http://schemas.openxmlformats.org/officeDocument/2006/relationships/tags" Target="../tags/tag70.xml"/><Relationship Id="rId3"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242250" y="1764000"/>
            <a:ext cx="9707500" cy="1470025"/>
          </a:xfrm>
        </p:spPr>
        <p:txBody>
          <a:bodyPr rtlCol="0" anchor="b">
            <a:normAutofit/>
          </a:bodyPr>
          <a:lstStyle>
            <a:lvl1pPr algn="ctr">
              <a:defRPr sz="3700"/>
            </a:lvl1pPr>
          </a:lstStyle>
          <a:p>
            <a:pPr rtl="0"/>
            <a:r>
              <a:rPr lang="en"/>
              <a:t>Klicka här för att ändra mall för rubrikformat</a:t>
            </a:r>
            <a:endParaRPr lang="sv-SE" dirty="0"/>
          </a:p>
        </p:txBody>
      </p:sp>
      <p:sp>
        <p:nvSpPr>
          <p:cNvPr id="3" name="Underrubrik 2"/>
          <p:cNvSpPr>
            <a:spLocks noGrp="1"/>
          </p:cNvSpPr>
          <p:nvPr>
            <p:ph type="subTitle" idx="1"/>
          </p:nvPr>
        </p:nvSpPr>
        <p:spPr>
          <a:xfrm>
            <a:off x="1242250" y="3420183"/>
            <a:ext cx="9707501" cy="1296144"/>
          </a:xfrm>
        </p:spPr>
        <p:txBody>
          <a:bodyPr rtlCol="0">
            <a:normAutofit/>
          </a:bodyPr>
          <a:lstStyle>
            <a:lvl1pPr marL="0" indent="0" algn="ctr">
              <a:buNone/>
              <a:defRPr sz="2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
              <a:t>Klicka här för att ändra mall för underrubrikformat</a:t>
            </a:r>
            <a:endParaRPr lang="sv-SE" dirty="0"/>
          </a:p>
        </p:txBody>
      </p:sp>
      <p:pic>
        <p:nvPicPr>
          <p:cNvPr id="12" name="Picture 949" descr="Karolinska Swe RGB"/>
          <p:cNvPicPr>
            <a:picLocks noChangeAspect="1" noChangeArrowheads="1"/>
          </p:cNvPicPr>
          <p:nvPr/>
        </p:nvPicPr>
        <p:blipFill>
          <a:blip r:embed="rId3" cstate="print"/>
          <a:stretch>
            <a:fillRect/>
          </a:stretch>
        </p:blipFill>
        <p:spPr bwMode="auto">
          <a:xfrm>
            <a:off x="427370" y="5943600"/>
            <a:ext cx="2563630" cy="573715"/>
          </a:xfrm>
          <a:prstGeom prst="rect">
            <a:avLst/>
          </a:prstGeom>
          <a:noFill/>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0335" y="6210213"/>
            <a:ext cx="899562" cy="209066"/>
          </a:xfrm>
          <a:prstGeom prst="rect">
            <a:avLst/>
          </a:prstGeom>
        </p:spPr>
      </p:pic>
    </p:spTree>
    <p:custDataLst>
      <p:tags r:id="rId1"/>
    </p:custDataLst>
    <p:extLst>
      <p:ext uri="{BB962C8B-B14F-4D97-AF65-F5344CB8AC3E}">
        <p14:creationId xmlns:p14="http://schemas.microsoft.com/office/powerpoint/2010/main" val="138420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
              <a:t>Klicka här för att ändra mall för rubrikformat</a:t>
            </a:r>
            <a:endParaRPr lang="sv-SE" dirty="0"/>
          </a:p>
        </p:txBody>
      </p:sp>
      <p:sp>
        <p:nvSpPr>
          <p:cNvPr id="3" name="Platshållare för innehåll 2"/>
          <p:cNvSpPr>
            <a:spLocks noGrp="1"/>
          </p:cNvSpPr>
          <p:nvPr>
            <p:ph sz="half" idx="1"/>
          </p:nvPr>
        </p:nvSpPr>
        <p:spPr>
          <a:xfrm>
            <a:off x="561001" y="1600201"/>
            <a:ext cx="5433400" cy="4291013"/>
          </a:xfrm>
        </p:spPr>
        <p:txBody>
          <a:bodyPr rtlCol="0"/>
          <a:lstStyle>
            <a:lvl1pPr marL="0" indent="0">
              <a:buFontTx/>
              <a:buNone/>
              <a:defRPr sz="2300"/>
            </a:lvl1pPr>
            <a:lvl2pPr>
              <a:buFontTx/>
              <a:buNone/>
              <a:defRPr sz="2100"/>
            </a:lvl2pPr>
            <a:lvl3pPr>
              <a:buFontTx/>
              <a:buNone/>
              <a:defRPr sz="1800"/>
            </a:lvl3pPr>
            <a:lvl4pPr>
              <a:buFontTx/>
              <a:buNone/>
              <a:defRPr sz="1600"/>
            </a:lvl4pPr>
            <a:lvl5pPr>
              <a:buFontTx/>
              <a:buNone/>
              <a:defRPr sz="1600"/>
            </a:lvl5pPr>
            <a:lvl6pPr>
              <a:defRPr sz="1800"/>
            </a:lvl6pPr>
            <a:lvl7pPr>
              <a:defRPr sz="1800"/>
            </a:lvl7pPr>
            <a:lvl8pPr>
              <a:defRPr sz="1800"/>
            </a:lvl8pPr>
            <a:lvl9pPr>
              <a:defRPr sz="1800"/>
            </a:lvl9pPr>
          </a:lstStyle>
          <a:p>
            <a:pPr lvl="0" rtl="0"/>
            <a:r>
              <a:rPr lang="en"/>
              <a:t>Klicka här för att ändra format på bakgrundstexten</a:t>
            </a:r>
          </a:p>
        </p:txBody>
      </p:sp>
      <p:sp>
        <p:nvSpPr>
          <p:cNvPr id="4" name="Platshållare för innehåll 3"/>
          <p:cNvSpPr>
            <a:spLocks noGrp="1"/>
          </p:cNvSpPr>
          <p:nvPr>
            <p:ph sz="half" idx="2"/>
          </p:nvPr>
        </p:nvSpPr>
        <p:spPr>
          <a:xfrm>
            <a:off x="6197600" y="1600201"/>
            <a:ext cx="5478399" cy="4291013"/>
          </a:xfrm>
        </p:spPr>
        <p:txBody>
          <a:bodyPr rtlCol="0"/>
          <a:lstStyle>
            <a:lvl1pPr marL="0" indent="0">
              <a:buFontTx/>
              <a:buNone/>
              <a:defRPr sz="2300"/>
            </a:lvl1pPr>
            <a:lvl2pPr>
              <a:buFontTx/>
              <a:buNone/>
              <a:defRPr sz="2100"/>
            </a:lvl2pPr>
            <a:lvl3pPr>
              <a:buFontTx/>
              <a:buNone/>
              <a:defRPr sz="1800"/>
            </a:lvl3pPr>
            <a:lvl4pPr>
              <a:buFontTx/>
              <a:buNone/>
              <a:defRPr sz="1600"/>
            </a:lvl4pPr>
            <a:lvl5pPr>
              <a:buFontTx/>
              <a:buNone/>
              <a:defRPr sz="1600"/>
            </a:lvl5pPr>
            <a:lvl6pPr>
              <a:defRPr sz="1800"/>
            </a:lvl6pPr>
            <a:lvl7pPr>
              <a:defRPr sz="1800"/>
            </a:lvl7pPr>
            <a:lvl8pPr>
              <a:defRPr sz="1800"/>
            </a:lvl8pPr>
            <a:lvl9pPr>
              <a:defRPr sz="1800"/>
            </a:lvl9pPr>
          </a:lstStyle>
          <a:p>
            <a:pPr lvl="0" rtl="0"/>
            <a:r>
              <a:rPr lang="en"/>
              <a:t>Klicka här för att ändra format på bakgrundstexten</a:t>
            </a:r>
          </a:p>
        </p:txBody>
      </p:sp>
      <p:sp>
        <p:nvSpPr>
          <p:cNvPr id="6" name="Platshållare för sidfot 5"/>
          <p:cNvSpPr>
            <a:spLocks noGrp="1"/>
          </p:cNvSpPr>
          <p:nvPr>
            <p:ph type="ftr" sz="quarter" idx="11"/>
          </p:nvPr>
        </p:nvSpPr>
        <p:spPr/>
        <p:txBody>
          <a:bodyPr rtlCol="0"/>
          <a:lstStyle/>
          <a:p>
            <a:pPr rtl="0"/>
            <a:endParaRPr lang="sv-SE" dirty="0"/>
          </a:p>
        </p:txBody>
      </p:sp>
      <p:sp>
        <p:nvSpPr>
          <p:cNvPr id="7" name="Platshållare för bildnummer 6"/>
          <p:cNvSpPr>
            <a:spLocks noGrp="1"/>
          </p:cNvSpPr>
          <p:nvPr>
            <p:ph type="sldNum" sz="quarter" idx="12"/>
          </p:nvPr>
        </p:nvSpPr>
        <p:spPr/>
        <p:txBody>
          <a:bodyPr rtlCol="0"/>
          <a:lstStyle/>
          <a:p>
            <a:pPr rtl="0"/>
            <a:fld id="{6AAD93A6-52E8-4356-9CA3-73406FE6A396}" type="slidenum">
              <a:rPr lang="sv-SE" smtClean="0"/>
              <a:pPr/>
              <a:t>‹#›</a:t>
            </a:fld>
            <a:endParaRPr lang="sv-SE" dirty="0"/>
          </a:p>
        </p:txBody>
      </p:sp>
      <p:pic>
        <p:nvPicPr>
          <p:cNvPr id="9" name="Bildobjekt 8">
            <a:extLst>
              <a:ext uri="{FF2B5EF4-FFF2-40B4-BE49-F238E27FC236}">
                <a16:creationId xmlns:a16="http://schemas.microsoft.com/office/drawing/2014/main" id="{8C73F139-B684-4A63-8F76-416C4E68F8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166553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
              <a:t>Klicka här för att ändra mall för rubrikformat</a:t>
            </a:r>
            <a:endParaRPr lang="sv-SE" dirty="0"/>
          </a:p>
        </p:txBody>
      </p:sp>
      <p:sp>
        <p:nvSpPr>
          <p:cNvPr id="4" name="Platshållare för sidfot 3"/>
          <p:cNvSpPr>
            <a:spLocks noGrp="1"/>
          </p:cNvSpPr>
          <p:nvPr>
            <p:ph type="ftr" sz="quarter" idx="11"/>
          </p:nvPr>
        </p:nvSpPr>
        <p:spPr/>
        <p:txBody>
          <a:bodyPr rtlCol="0"/>
          <a:lstStyle>
            <a:lvl1pPr>
              <a:defRPr sz="1200"/>
            </a:lvl1pPr>
          </a:lstStyle>
          <a:p>
            <a:pPr rtl="0"/>
            <a:endParaRPr lang="sv-SE" dirty="0"/>
          </a:p>
        </p:txBody>
      </p:sp>
      <p:sp>
        <p:nvSpPr>
          <p:cNvPr id="5" name="Platshållare för bildnummer 4"/>
          <p:cNvSpPr>
            <a:spLocks noGrp="1"/>
          </p:cNvSpPr>
          <p:nvPr>
            <p:ph type="sldNum" sz="quarter" idx="12"/>
          </p:nvPr>
        </p:nvSpPr>
        <p:spPr/>
        <p:txBody>
          <a:bodyPr rtlCol="0"/>
          <a:lstStyle>
            <a:lvl1pPr>
              <a:defRPr sz="1200"/>
            </a:lvl1pPr>
          </a:lstStyle>
          <a:p>
            <a:pPr rtl="0"/>
            <a:fld id="{6AAD93A6-52E8-4356-9CA3-73406FE6A396}" type="slidenum">
              <a:rPr lang="sv-SE" smtClean="0"/>
              <a:pPr/>
              <a:t>‹#›</a:t>
            </a:fld>
            <a:endParaRPr lang="sv-SE" dirty="0"/>
          </a:p>
        </p:txBody>
      </p:sp>
      <p:pic>
        <p:nvPicPr>
          <p:cNvPr id="7" name="Bildobjekt 6">
            <a:extLst>
              <a:ext uri="{FF2B5EF4-FFF2-40B4-BE49-F238E27FC236}">
                <a16:creationId xmlns:a16="http://schemas.microsoft.com/office/drawing/2014/main" id="{E701764D-FCE6-4E69-90AD-F33E2A31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398713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Y">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EB14BCF-1168-4ED2-A721-1AB60D041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extLst>
      <p:ext uri="{BB962C8B-B14F-4D97-AF65-F5344CB8AC3E}">
        <p14:creationId xmlns:p14="http://schemas.microsoft.com/office/powerpoint/2010/main" val="388179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lbild med blått K över">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4F3308A-468B-47CF-BD1C-74F8E0C297AC}"/>
              </a:ext>
            </a:extLst>
          </p:cNvPr>
          <p:cNvSpPr>
            <a:spLocks noGrp="1"/>
          </p:cNvSpPr>
          <p:nvPr>
            <p:ph type="pic" sz="quarter" idx="10"/>
          </p:nvPr>
        </p:nvSpPr>
        <p:spPr>
          <a:xfrm>
            <a:off x="0" y="0"/>
            <a:ext cx="12192000" cy="6858000"/>
          </a:xfrm>
        </p:spPr>
        <p:txBody>
          <a:bodyPr rtlCol="0"/>
          <a:lstStyle/>
          <a:p>
            <a:pPr rtl="0"/>
            <a:r>
              <a:rPr lang="en"/>
              <a:t>Klicka på ikonen för att lägga till en bild</a:t>
            </a:r>
            <a:endParaRPr lang="en-US" dirty="0"/>
          </a:p>
        </p:txBody>
      </p:sp>
      <p:sp>
        <p:nvSpPr>
          <p:cNvPr id="7" name="Platshållare för text 4">
            <a:extLst>
              <a:ext uri="{FF2B5EF4-FFF2-40B4-BE49-F238E27FC236}">
                <a16:creationId xmlns:a16="http://schemas.microsoft.com/office/drawing/2014/main" id="{0FF98F4F-5DF8-4E19-91D3-2054369EE707}"/>
              </a:ext>
            </a:extLst>
          </p:cNvPr>
          <p:cNvSpPr>
            <a:spLocks noGrp="1"/>
          </p:cNvSpPr>
          <p:nvPr>
            <p:ph type="body" sz="quarter" idx="13" hasCustomPrompt="1"/>
          </p:nvPr>
        </p:nvSpPr>
        <p:spPr>
          <a:xfrm>
            <a:off x="11415457" y="6021342"/>
            <a:ext cx="347555" cy="493200"/>
          </a:xfrm>
          <a:blipFill>
            <a:blip r:embed="rId2"/>
            <a:stretch>
              <a:fillRect/>
            </a:stretch>
          </a:blipFill>
        </p:spPr>
        <p:txBody>
          <a:bodyPr rtlCol="0"/>
          <a:lstStyle>
            <a:lvl1pPr marL="0" indent="0">
              <a:buNone/>
              <a:defRPr/>
            </a:lvl1pPr>
          </a:lstStyle>
          <a:p>
            <a:pPr lvl="0" rtl="0"/>
            <a:r>
              <a:rPr lang="en"/>
              <a:t> </a:t>
            </a:r>
            <a:endParaRPr lang="en-US" dirty="0"/>
          </a:p>
        </p:txBody>
      </p:sp>
    </p:spTree>
    <p:extLst>
      <p:ext uri="{BB962C8B-B14F-4D97-AF65-F5344CB8AC3E}">
        <p14:creationId xmlns:p14="http://schemas.microsoft.com/office/powerpoint/2010/main" val="316916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lbild med vitt K över">
    <p:bg>
      <p:bgPr>
        <a:solidFill>
          <a:schemeClr val="bg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08559A30-E082-4609-86A0-FA5725BC73E2}"/>
              </a:ext>
            </a:extLst>
          </p:cNvPr>
          <p:cNvSpPr>
            <a:spLocks noGrp="1"/>
          </p:cNvSpPr>
          <p:nvPr>
            <p:ph type="pic" sz="quarter" idx="12"/>
          </p:nvPr>
        </p:nvSpPr>
        <p:spPr>
          <a:xfrm>
            <a:off x="0" y="0"/>
            <a:ext cx="12192000" cy="6858000"/>
          </a:xfrm>
        </p:spPr>
        <p:txBody>
          <a:bodyPr rtlCol="0"/>
          <a:lstStyle/>
          <a:p>
            <a:pPr rtl="0"/>
            <a:r>
              <a:rPr lang="en"/>
              <a:t>Klicka på ikonen för att lägga till en bild</a:t>
            </a:r>
            <a:endParaRPr lang="en-US" dirty="0"/>
          </a:p>
        </p:txBody>
      </p:sp>
      <p:sp>
        <p:nvSpPr>
          <p:cNvPr id="3" name="Platshållare för text 4">
            <a:extLst>
              <a:ext uri="{FF2B5EF4-FFF2-40B4-BE49-F238E27FC236}">
                <a16:creationId xmlns:a16="http://schemas.microsoft.com/office/drawing/2014/main" id="{B65D910C-A4C4-4464-98AD-427B5C828327}"/>
              </a:ext>
            </a:extLst>
          </p:cNvPr>
          <p:cNvSpPr>
            <a:spLocks noGrp="1"/>
          </p:cNvSpPr>
          <p:nvPr>
            <p:ph type="body" sz="quarter" idx="11" hasCustomPrompt="1"/>
          </p:nvPr>
        </p:nvSpPr>
        <p:spPr>
          <a:xfrm>
            <a:off x="11418525" y="6023723"/>
            <a:ext cx="354012" cy="493200"/>
          </a:xfrm>
          <a:blipFill>
            <a:blip r:embed="rId2"/>
            <a:stretch>
              <a:fillRect/>
            </a:stretch>
          </a:blipFill>
        </p:spPr>
        <p:txBody>
          <a:bodyPr rtlCol="0"/>
          <a:lstStyle>
            <a:lvl1pPr marL="0" indent="0">
              <a:buNone/>
              <a:defRPr/>
            </a:lvl1pPr>
          </a:lstStyle>
          <a:p>
            <a:pPr lvl="0" rtl="0"/>
            <a:r>
              <a:rPr lang="en"/>
              <a:t> </a:t>
            </a:r>
            <a:endParaRPr lang="en-US" dirty="0"/>
          </a:p>
        </p:txBody>
      </p:sp>
    </p:spTree>
    <p:extLst>
      <p:ext uri="{BB962C8B-B14F-4D97-AF65-F5344CB8AC3E}">
        <p14:creationId xmlns:p14="http://schemas.microsoft.com/office/powerpoint/2010/main" val="37106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 mörk bakgrun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lvl1pPr>
              <a:defRPr>
                <a:solidFill>
                  <a:schemeClr val="bg1"/>
                </a:solidFill>
              </a:defRPr>
            </a:lvl1pPr>
          </a:lstStyle>
          <a:p>
            <a:pPr rtl="0"/>
            <a:r>
              <a:rPr lang="en"/>
              <a:t>Klicka här för att ändra mall för rubrikformat</a:t>
            </a:r>
            <a:endParaRPr lang="sv-SE" dirty="0"/>
          </a:p>
        </p:txBody>
      </p:sp>
      <p:sp>
        <p:nvSpPr>
          <p:cNvPr id="4" name="Platshållare för sidfot 3"/>
          <p:cNvSpPr>
            <a:spLocks noGrp="1"/>
          </p:cNvSpPr>
          <p:nvPr>
            <p:ph type="ftr" sz="quarter" idx="11"/>
          </p:nvPr>
        </p:nvSpPr>
        <p:spPr/>
        <p:txBody>
          <a:bodyPr rtlCol="0"/>
          <a:lstStyle>
            <a:lvl1pPr>
              <a:defRPr sz="1200">
                <a:solidFill>
                  <a:schemeClr val="bg1"/>
                </a:solidFill>
              </a:defRPr>
            </a:lvl1pPr>
          </a:lstStyle>
          <a:p>
            <a:pPr rtl="0"/>
            <a:endParaRPr lang="sv-SE" dirty="0"/>
          </a:p>
        </p:txBody>
      </p:sp>
      <p:sp>
        <p:nvSpPr>
          <p:cNvPr id="5" name="Platshållare för bildnummer 4"/>
          <p:cNvSpPr>
            <a:spLocks noGrp="1"/>
          </p:cNvSpPr>
          <p:nvPr>
            <p:ph type="sldNum" sz="quarter" idx="12"/>
          </p:nvPr>
        </p:nvSpPr>
        <p:spPr/>
        <p:txBody>
          <a:bodyPr rtlCol="0"/>
          <a:lstStyle>
            <a:lvl1pPr>
              <a:defRPr sz="1200">
                <a:solidFill>
                  <a:schemeClr val="bg1"/>
                </a:solidFill>
              </a:defRPr>
            </a:lvl1pPr>
          </a:lstStyle>
          <a:p>
            <a:pPr rtl="0"/>
            <a:fld id="{6AAD93A6-52E8-4356-9CA3-73406FE6A396}" type="slidenum">
              <a:rPr lang="sv-SE" smtClean="0"/>
              <a:pPr/>
              <a:t>‹#›</a:t>
            </a:fld>
            <a:endParaRPr lang="sv-SE" dirty="0"/>
          </a:p>
        </p:txBody>
      </p:sp>
      <p:pic>
        <p:nvPicPr>
          <p:cNvPr id="6" name="Picture 5">
            <a:extLst>
              <a:ext uri="{FF2B5EF4-FFF2-40B4-BE49-F238E27FC236}">
                <a16:creationId xmlns:a16="http://schemas.microsoft.com/office/drawing/2014/main" id="{0DC6BF13-4CB1-4573-8ECB-3FBD2DB6F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8445" y="6021096"/>
            <a:ext cx="354092" cy="493200"/>
          </a:xfrm>
          <a:prstGeom prst="rect">
            <a:avLst/>
          </a:prstGeom>
        </p:spPr>
      </p:pic>
    </p:spTree>
    <p:custDataLst>
      <p:tags r:id="rId1"/>
    </p:custDataLst>
    <p:extLst>
      <p:ext uri="{BB962C8B-B14F-4D97-AF65-F5344CB8AC3E}">
        <p14:creationId xmlns:p14="http://schemas.microsoft.com/office/powerpoint/2010/main" val="36811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Y mörk bakgrund">
    <p:bg>
      <p:bgPr>
        <a:solidFill>
          <a:schemeClr val="bg2"/>
        </a:solidFill>
        <a:effectLst/>
      </p:bgPr>
    </p:bg>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24FFF6DC-C358-40DC-8864-81623806A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445" y="6021096"/>
            <a:ext cx="354092" cy="493200"/>
          </a:xfrm>
          <a:prstGeom prst="rect">
            <a:avLst/>
          </a:prstGeom>
        </p:spPr>
      </p:pic>
    </p:spTree>
    <p:extLst>
      <p:ext uri="{BB962C8B-B14F-4D97-AF65-F5344CB8AC3E}">
        <p14:creationId xmlns:p14="http://schemas.microsoft.com/office/powerpoint/2010/main" val="399635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ita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1536000" y="1854000"/>
            <a:ext cx="10140000" cy="1260000"/>
          </a:xfrm>
          <a:ln>
            <a:noFill/>
            <a:round/>
          </a:ln>
        </p:spPr>
        <p:txBody>
          <a:bodyPr rtlCol="0">
            <a:normAutofit/>
          </a:bodyPr>
          <a:lstStyle>
            <a:lvl1pPr marL="0" indent="0">
              <a:lnSpc>
                <a:spcPct val="150000"/>
              </a:lnSpc>
              <a:buFontTx/>
              <a:buNone/>
              <a:defRPr sz="2800" b="0">
                <a:latin typeface="+mn-lt"/>
                <a:ea typeface="Open Sans Light" panose="020B0306030504020204" pitchFamily="34" charset="0"/>
                <a:cs typeface="Open Sans Light" panose="020B0306030504020204" pitchFamily="34" charset="0"/>
              </a:defRPr>
            </a:lvl1pPr>
            <a:lvl2pPr>
              <a:buFontTx/>
              <a:buNone/>
              <a:defRPr/>
            </a:lvl2pPr>
            <a:lvl3pPr>
              <a:buFontTx/>
              <a:buNone/>
              <a:defRPr/>
            </a:lvl3pPr>
            <a:lvl4pPr>
              <a:buFontTx/>
              <a:buNone/>
              <a:defRPr/>
            </a:lvl4pPr>
            <a:lvl5pPr>
              <a:buFontTx/>
              <a:buNone/>
              <a:defRPr/>
            </a:lvl5pPr>
          </a:lstStyle>
          <a:p>
            <a:pPr lvl="0" rtl="0"/>
            <a:r>
              <a:rPr lang="en"/>
              <a:t>Klicka för att lägga in ett citat</a:t>
            </a:r>
          </a:p>
        </p:txBody>
      </p:sp>
      <p:sp>
        <p:nvSpPr>
          <p:cNvPr id="5" name="Platshållare för sidfot 4"/>
          <p:cNvSpPr>
            <a:spLocks noGrp="1"/>
          </p:cNvSpPr>
          <p:nvPr>
            <p:ph type="ftr" sz="quarter" idx="11"/>
          </p:nvPr>
        </p:nvSpPr>
        <p:spPr/>
        <p:txBody>
          <a:bodyPr rtlCol="0"/>
          <a:lstStyle/>
          <a:p>
            <a:pPr rtl="0"/>
            <a:endParaRPr lang="sv-SE" dirty="0"/>
          </a:p>
        </p:txBody>
      </p:sp>
      <p:sp>
        <p:nvSpPr>
          <p:cNvPr id="6" name="Platshållare för bildnummer 5"/>
          <p:cNvSpPr>
            <a:spLocks noGrp="1"/>
          </p:cNvSpPr>
          <p:nvPr>
            <p:ph type="sldNum" sz="quarter" idx="12"/>
          </p:nvPr>
        </p:nvSpPr>
        <p:spPr/>
        <p:txBody>
          <a:bodyPr rtlCol="0"/>
          <a:lstStyle/>
          <a:p>
            <a:pPr rtl="0"/>
            <a:fld id="{7B57A8DE-D493-4A81-B923-7F8551FB61B3}" type="slidenum">
              <a:rPr lang="sv-SE" smtClean="0"/>
              <a:t>‹#›</a:t>
            </a:fld>
            <a:endParaRPr lang="sv-SE"/>
          </a:p>
        </p:txBody>
      </p:sp>
      <p:pic>
        <p:nvPicPr>
          <p:cNvPr id="10" name="Bildobjekt 9"/>
          <p:cNvPicPr>
            <a:picLocks noChangeAspect="1"/>
          </p:cNvPicPr>
          <p:nvPr/>
        </p:nvPicPr>
        <p:blipFill>
          <a:blip r:embed="rId3"/>
          <a:stretch>
            <a:fillRect/>
          </a:stretch>
        </p:blipFill>
        <p:spPr>
          <a:xfrm>
            <a:off x="526555" y="2044098"/>
            <a:ext cx="889445" cy="731711"/>
          </a:xfrm>
          <a:prstGeom prst="rect">
            <a:avLst/>
          </a:prstGeom>
        </p:spPr>
      </p:pic>
      <p:cxnSp>
        <p:nvCxnSpPr>
          <p:cNvPr id="21" name="Rak koppling 20"/>
          <p:cNvCxnSpPr/>
          <p:nvPr/>
        </p:nvCxnSpPr>
        <p:spPr>
          <a:xfrm>
            <a:off x="516000" y="1739591"/>
            <a:ext cx="11160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Rak koppling 21"/>
          <p:cNvCxnSpPr/>
          <p:nvPr/>
        </p:nvCxnSpPr>
        <p:spPr>
          <a:xfrm>
            <a:off x="516000" y="3215267"/>
            <a:ext cx="11160000" cy="0"/>
          </a:xfrm>
          <a:prstGeom prst="line">
            <a:avLst/>
          </a:prstGeom>
          <a:ln w="12700">
            <a:solidFill>
              <a:schemeClr val="accent4"/>
            </a:solidFill>
            <a:round/>
          </a:ln>
        </p:spPr>
        <p:style>
          <a:lnRef idx="1">
            <a:schemeClr val="accent1"/>
          </a:lnRef>
          <a:fillRef idx="0">
            <a:schemeClr val="accent1"/>
          </a:fillRef>
          <a:effectRef idx="0">
            <a:schemeClr val="accent1"/>
          </a:effectRef>
          <a:fontRef idx="minor">
            <a:schemeClr val="tx1"/>
          </a:fontRef>
        </p:style>
      </p:cxnSp>
      <p:pic>
        <p:nvPicPr>
          <p:cNvPr id="9" name="Bildobjekt 8">
            <a:extLst>
              <a:ext uri="{FF2B5EF4-FFF2-40B4-BE49-F238E27FC236}">
                <a16:creationId xmlns:a16="http://schemas.microsoft.com/office/drawing/2014/main" id="{F480B765-AC29-4BC4-B0DF-B1CC1CAB1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14181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16000" y="4800600"/>
            <a:ext cx="11159999" cy="428400"/>
          </a:xfrm>
        </p:spPr>
        <p:txBody>
          <a:bodyPr rtlCol="0" anchor="b"/>
          <a:lstStyle>
            <a:lvl1pPr algn="l">
              <a:defRPr sz="2000" b="1"/>
            </a:lvl1pPr>
          </a:lstStyle>
          <a:p>
            <a:pPr rtl="0"/>
            <a:r>
              <a:rPr lang="en"/>
              <a:t>Klicka här för att ändra mall för rubrikformat</a:t>
            </a:r>
            <a:endParaRPr lang="sv-SE" dirty="0"/>
          </a:p>
        </p:txBody>
      </p:sp>
      <p:sp>
        <p:nvSpPr>
          <p:cNvPr id="3" name="Platshållare för bild 2"/>
          <p:cNvSpPr>
            <a:spLocks noGrp="1"/>
          </p:cNvSpPr>
          <p:nvPr>
            <p:ph type="pic" idx="1"/>
          </p:nvPr>
        </p:nvSpPr>
        <p:spPr>
          <a:xfrm>
            <a:off x="516000" y="612775"/>
            <a:ext cx="11159999"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
              <a:t>Klicka på ikonen för att lägga till en bild</a:t>
            </a:r>
            <a:endParaRPr lang="sv-SE" dirty="0"/>
          </a:p>
        </p:txBody>
      </p:sp>
      <p:sp>
        <p:nvSpPr>
          <p:cNvPr id="4" name="Platshållare för text 3"/>
          <p:cNvSpPr>
            <a:spLocks noGrp="1"/>
          </p:cNvSpPr>
          <p:nvPr>
            <p:ph type="body" sz="half" idx="2"/>
          </p:nvPr>
        </p:nvSpPr>
        <p:spPr>
          <a:xfrm>
            <a:off x="516000" y="5229001"/>
            <a:ext cx="11159999" cy="662214"/>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
              <a:t>Klicka här för att ändra format på bakgrundstexten</a:t>
            </a:r>
          </a:p>
        </p:txBody>
      </p:sp>
      <p:sp>
        <p:nvSpPr>
          <p:cNvPr id="6" name="Platshållare för sidfot 5"/>
          <p:cNvSpPr>
            <a:spLocks noGrp="1"/>
          </p:cNvSpPr>
          <p:nvPr>
            <p:ph type="ftr" sz="quarter" idx="11"/>
          </p:nvPr>
        </p:nvSpPr>
        <p:spPr/>
        <p:txBody>
          <a:bodyPr rtlCol="0"/>
          <a:lstStyle/>
          <a:p>
            <a:pPr rtl="0"/>
            <a:endParaRPr lang="sv-SE" dirty="0"/>
          </a:p>
        </p:txBody>
      </p:sp>
      <p:sp>
        <p:nvSpPr>
          <p:cNvPr id="7" name="Platshållare för bildnummer 6"/>
          <p:cNvSpPr>
            <a:spLocks noGrp="1"/>
          </p:cNvSpPr>
          <p:nvPr>
            <p:ph type="sldNum" sz="quarter" idx="12"/>
          </p:nvPr>
        </p:nvSpPr>
        <p:spPr/>
        <p:txBody>
          <a:bodyPr rtlCol="0"/>
          <a:lstStyle/>
          <a:p>
            <a:pPr rtl="0"/>
            <a:fld id="{6AAD93A6-52E8-4356-9CA3-73406FE6A396}" type="slidenum">
              <a:rPr lang="sv-SE" smtClean="0"/>
              <a:pPr/>
              <a:t>‹#›</a:t>
            </a:fld>
            <a:endParaRPr lang="sv-SE" dirty="0"/>
          </a:p>
        </p:txBody>
      </p:sp>
      <p:pic>
        <p:nvPicPr>
          <p:cNvPr id="9" name="Bildobjekt 8">
            <a:extLst>
              <a:ext uri="{FF2B5EF4-FFF2-40B4-BE49-F238E27FC236}">
                <a16:creationId xmlns:a16="http://schemas.microsoft.com/office/drawing/2014/main" id="{075FC711-CCC9-4760-BF93-464A3CAC6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16221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fallande bild utan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0" y="0"/>
            <a:ext cx="12192000" cy="5633999"/>
          </a:xfrm>
        </p:spPr>
        <p:txBody>
          <a:bodyPr rtlCol="0"/>
          <a:lstStyle>
            <a:lvl1pPr marL="0" indent="0">
              <a:buNone/>
              <a:defRPr sz="3200"/>
            </a:lvl1pPr>
            <a:lvl2pPr marL="457200" indent="0">
              <a:buNone/>
              <a:defRPr sz="32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
              <a:t>Klicka på ikonen för att lägga till en bild</a:t>
            </a:r>
            <a:endParaRPr lang="sv-SE" dirty="0"/>
          </a:p>
        </p:txBody>
      </p:sp>
      <p:sp>
        <p:nvSpPr>
          <p:cNvPr id="6" name="Platshållare för sidfot 5"/>
          <p:cNvSpPr>
            <a:spLocks noGrp="1"/>
          </p:cNvSpPr>
          <p:nvPr>
            <p:ph type="ftr" sz="quarter" idx="11"/>
          </p:nvPr>
        </p:nvSpPr>
        <p:spPr/>
        <p:txBody>
          <a:bodyPr rtlCol="0"/>
          <a:lstStyle/>
          <a:p>
            <a:pPr rtl="0"/>
            <a:endParaRPr lang="sv-SE" dirty="0"/>
          </a:p>
        </p:txBody>
      </p:sp>
      <p:sp>
        <p:nvSpPr>
          <p:cNvPr id="7" name="Platshållare för bildnummer 6"/>
          <p:cNvSpPr>
            <a:spLocks noGrp="1"/>
          </p:cNvSpPr>
          <p:nvPr>
            <p:ph type="sldNum" sz="quarter" idx="12"/>
          </p:nvPr>
        </p:nvSpPr>
        <p:spPr/>
        <p:txBody>
          <a:bodyPr rtlCol="0"/>
          <a:lstStyle/>
          <a:p>
            <a:pPr rtl="0"/>
            <a:fld id="{6AAD93A6-52E8-4356-9CA3-73406FE6A396}" type="slidenum">
              <a:rPr lang="sv-SE" smtClean="0"/>
              <a:pPr/>
              <a:t>‹#›</a:t>
            </a:fld>
            <a:endParaRPr lang="sv-SE" dirty="0"/>
          </a:p>
        </p:txBody>
      </p:sp>
      <p:pic>
        <p:nvPicPr>
          <p:cNvPr id="8" name="Bildobjekt 7">
            <a:extLst>
              <a:ext uri="{FF2B5EF4-FFF2-40B4-BE49-F238E27FC236}">
                <a16:creationId xmlns:a16="http://schemas.microsoft.com/office/drawing/2014/main" id="{C360328C-EE43-49A2-B583-B0E844975E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42497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bild mörk bakgrund">
    <p:bg>
      <p:bgPr>
        <a:solidFill>
          <a:schemeClr val="accent3"/>
        </a:solidFill>
        <a:effectLst/>
      </p:bgPr>
    </p:bg>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AF7B47BB-5AA7-4CB0-AB19-6AE702DC71C0}"/>
              </a:ext>
            </a:extLst>
          </p:cNvPr>
          <p:cNvSpPr>
            <a:spLocks noGrp="1"/>
          </p:cNvSpPr>
          <p:nvPr>
            <p:ph type="pic" sz="quarter" idx="10"/>
          </p:nvPr>
        </p:nvSpPr>
        <p:spPr>
          <a:xfrm>
            <a:off x="0" y="0"/>
            <a:ext cx="12192000" cy="6858000"/>
          </a:xfrm>
          <a:solidFill>
            <a:schemeClr val="accent3"/>
          </a:solidFill>
        </p:spPr>
        <p:txBody>
          <a:bodyPr rtlCol="0"/>
          <a:lstStyle>
            <a:lvl1pPr marL="0" indent="0">
              <a:buNone/>
              <a:defRPr>
                <a:solidFill>
                  <a:schemeClr val="bg1"/>
                </a:solidFill>
              </a:defRPr>
            </a:lvl1pPr>
          </a:lstStyle>
          <a:p>
            <a:pPr rtl="0"/>
            <a:r>
              <a:rPr lang="en"/>
              <a:t>Klicka på ikonen för att lägga till en bild</a:t>
            </a:r>
            <a:endParaRPr lang="en-US" dirty="0"/>
          </a:p>
        </p:txBody>
      </p:sp>
      <p:sp>
        <p:nvSpPr>
          <p:cNvPr id="2" name="Rubrik 1"/>
          <p:cNvSpPr>
            <a:spLocks noGrp="1"/>
          </p:cNvSpPr>
          <p:nvPr>
            <p:ph type="ctrTitle"/>
          </p:nvPr>
        </p:nvSpPr>
        <p:spPr>
          <a:xfrm>
            <a:off x="1242250" y="1764000"/>
            <a:ext cx="9707500" cy="1470025"/>
          </a:xfrm>
        </p:spPr>
        <p:txBody>
          <a:bodyPr rtlCol="0" anchor="b">
            <a:normAutofit/>
          </a:bodyPr>
          <a:lstStyle>
            <a:lvl1pPr algn="ctr">
              <a:defRPr sz="3700">
                <a:solidFill>
                  <a:schemeClr val="bg1"/>
                </a:solidFill>
              </a:defRPr>
            </a:lvl1pPr>
          </a:lstStyle>
          <a:p>
            <a:pPr rtl="0"/>
            <a:r>
              <a:rPr lang="en"/>
              <a:t>Klicka här för att ändra mall för rubrikformat</a:t>
            </a:r>
            <a:endParaRPr lang="sv-SE" dirty="0"/>
          </a:p>
        </p:txBody>
      </p:sp>
      <p:sp>
        <p:nvSpPr>
          <p:cNvPr id="3" name="Underrubrik 2"/>
          <p:cNvSpPr>
            <a:spLocks noGrp="1"/>
          </p:cNvSpPr>
          <p:nvPr>
            <p:ph type="subTitle" idx="1"/>
          </p:nvPr>
        </p:nvSpPr>
        <p:spPr>
          <a:xfrm>
            <a:off x="1242250" y="3420183"/>
            <a:ext cx="9707501" cy="1296144"/>
          </a:xfrm>
        </p:spPr>
        <p:txBody>
          <a:bodyPr rtlCol="0">
            <a:normAutofit/>
          </a:bodyPr>
          <a:lstStyle>
            <a:lvl1pPr marL="0" indent="0" algn="ctr">
              <a:buNone/>
              <a:defRPr sz="2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
              <a:t>Klicka här för att ändra mall för underrubrikformat</a:t>
            </a:r>
            <a:endParaRPr lang="sv-SE" dirty="0"/>
          </a:p>
        </p:txBody>
      </p:sp>
      <p:sp>
        <p:nvSpPr>
          <p:cNvPr id="7" name="textruta 6">
            <a:extLst>
              <a:ext uri="{FF2B5EF4-FFF2-40B4-BE49-F238E27FC236}">
                <a16:creationId xmlns:a16="http://schemas.microsoft.com/office/drawing/2014/main" id="{7856AC1D-B9C0-424F-8FE2-56F25624F962}"/>
              </a:ext>
            </a:extLst>
          </p:cNvPr>
          <p:cNvSpPr txBox="1"/>
          <p:nvPr/>
        </p:nvSpPr>
        <p:spPr>
          <a:xfrm>
            <a:off x="-2438400" y="6005405"/>
            <a:ext cx="2365300" cy="830997"/>
          </a:xfrm>
          <a:prstGeom prst="rect">
            <a:avLst/>
          </a:prstGeom>
          <a:noFill/>
        </p:spPr>
        <p:txBody>
          <a:bodyPr wrap="square" rtlCol="0">
            <a:spAutoFit/>
          </a:bodyPr>
          <a:lstStyle/>
          <a:p>
            <a:pPr rtl="0"/>
            <a:r>
              <a:rPr lang="en" sz="1200" i="1">
                <a:latin typeface="Open Sans" panose="020B0606030504020204" pitchFamily="34" charset="0"/>
                <a:ea typeface="Open Sans" panose="020B0606030504020204" pitchFamily="34" charset="0"/>
                <a:cs typeface="Open Sans" panose="020B0606030504020204" pitchFamily="34" charset="0"/>
              </a:rPr>
              <a:t>OBS: Logotyperna för Karolinska Universitetssjukhuset och Region Stockholm får inte flyttas eller ändras</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Platshållare för text 5">
            <a:extLst>
              <a:ext uri="{FF2B5EF4-FFF2-40B4-BE49-F238E27FC236}">
                <a16:creationId xmlns:a16="http://schemas.microsoft.com/office/drawing/2014/main" id="{0158CED3-A7CE-41E8-95A0-C95F4ECF6F2C}"/>
              </a:ext>
            </a:extLst>
          </p:cNvPr>
          <p:cNvSpPr>
            <a:spLocks noGrp="1"/>
          </p:cNvSpPr>
          <p:nvPr>
            <p:ph type="body" sz="quarter" idx="11" hasCustomPrompt="1"/>
          </p:nvPr>
        </p:nvSpPr>
        <p:spPr>
          <a:xfrm>
            <a:off x="422200" y="5941283"/>
            <a:ext cx="2570400" cy="572400"/>
          </a:xfrm>
          <a:blipFill>
            <a:blip r:embed="rId3">
              <a:extLst>
                <a:ext uri="{96DAC541-7B7A-43D3-8B79-37D633B846F1}">
                  <asvg:svgBlip xmlns:asvg="http://schemas.microsoft.com/office/drawing/2016/SVG/main" r:embed="rId4"/>
                </a:ext>
              </a:extLst>
            </a:blip>
            <a:stretch>
              <a:fillRect/>
            </a:stretch>
          </a:blipFill>
        </p:spPr>
        <p:txBody>
          <a:bodyPr rtlCol="0"/>
          <a:lstStyle>
            <a:lvl1pPr marL="0" indent="0">
              <a:buNone/>
              <a:defRPr/>
            </a:lvl1pPr>
          </a:lstStyle>
          <a:p>
            <a:pPr lvl="0" rtl="0"/>
            <a:r>
              <a:rPr lang="en"/>
              <a:t>  </a:t>
            </a:r>
            <a:endParaRPr lang="en-US" dirty="0"/>
          </a:p>
        </p:txBody>
      </p:sp>
      <p:sp>
        <p:nvSpPr>
          <p:cNvPr id="23" name="Platshållare för text 10">
            <a:extLst>
              <a:ext uri="{FF2B5EF4-FFF2-40B4-BE49-F238E27FC236}">
                <a16:creationId xmlns:a16="http://schemas.microsoft.com/office/drawing/2014/main" id="{A63B1CDF-16B2-4C64-9E47-5A1A94F17A4F}"/>
              </a:ext>
            </a:extLst>
          </p:cNvPr>
          <p:cNvSpPr>
            <a:spLocks noGrp="1"/>
          </p:cNvSpPr>
          <p:nvPr>
            <p:ph type="body" sz="quarter" idx="12" hasCustomPrompt="1"/>
          </p:nvPr>
        </p:nvSpPr>
        <p:spPr>
          <a:xfrm>
            <a:off x="10671808" y="6197704"/>
            <a:ext cx="964800" cy="223200"/>
          </a:xfrm>
          <a:blipFill>
            <a:blip r:embed="rId5">
              <a:extLst>
                <a:ext uri="{96DAC541-7B7A-43D3-8B79-37D633B846F1}">
                  <asvg:svgBlip xmlns:asvg="http://schemas.microsoft.com/office/drawing/2016/SVG/main" r:embed="rId6"/>
                </a:ext>
              </a:extLst>
            </a:blip>
            <a:stretch>
              <a:fillRect/>
            </a:stretch>
          </a:blipFill>
        </p:spPr>
        <p:txBody>
          <a:bodyPr rtlCol="0"/>
          <a:lstStyle>
            <a:lvl1pPr marL="0" indent="0">
              <a:buNone/>
              <a:defRPr/>
            </a:lvl1pPr>
          </a:lstStyle>
          <a:p>
            <a:pPr lvl="0" rtl="0"/>
            <a:r>
              <a:rPr lang="en"/>
              <a:t> </a:t>
            </a:r>
            <a:endParaRPr lang="en-US" dirty="0"/>
          </a:p>
        </p:txBody>
      </p:sp>
    </p:spTree>
    <p:custDataLst>
      <p:tags r:id="rId1"/>
    </p:custDataLst>
    <p:extLst>
      <p:ext uri="{BB962C8B-B14F-4D97-AF65-F5344CB8AC3E}">
        <p14:creationId xmlns:p14="http://schemas.microsoft.com/office/powerpoint/2010/main" val="33690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genda (ej think cell)">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358C899-5511-4B17-88E8-2343E4D77E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8" name="Object 7" hidden="1">
                        <a:extLst>
                          <a:ext uri="{FF2B5EF4-FFF2-40B4-BE49-F238E27FC236}">
                            <a16:creationId xmlns:a16="http://schemas.microsoft.com/office/drawing/2014/main" id="{6358C899-5511-4B17-88E8-2343E4D77E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C1ACDE0-FF54-43F6-AE4E-EFA2DCD5183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2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sym typeface="Avenir Next LT Pro" panose="020B0504020202020204" pitchFamily="34" charset="0"/>
            </a:endParaRPr>
          </a:p>
        </p:txBody>
      </p:sp>
      <p:sp>
        <p:nvSpPr>
          <p:cNvPr id="10" name="Content Placeholder 2">
            <a:extLst>
              <a:ext uri="{FF2B5EF4-FFF2-40B4-BE49-F238E27FC236}">
                <a16:creationId xmlns:a16="http://schemas.microsoft.com/office/drawing/2014/main" id="{194FB0C9-8FD1-7C4C-8858-4F98556FC67D}"/>
              </a:ext>
            </a:extLst>
          </p:cNvPr>
          <p:cNvSpPr>
            <a:spLocks noGrp="1"/>
          </p:cNvSpPr>
          <p:nvPr>
            <p:ph sz="half" idx="1" hasCustomPrompt="1"/>
          </p:nvPr>
        </p:nvSpPr>
        <p:spPr>
          <a:xfrm>
            <a:off x="561000" y="1773544"/>
            <a:ext cx="4906618" cy="4035288"/>
          </a:xfrm>
        </p:spPr>
        <p:txBody>
          <a:bodyPr rtlCol="0">
            <a:normAutofit/>
          </a:bodyPr>
          <a:lstStyle>
            <a:lvl1pPr>
              <a:buClr>
                <a:schemeClr val="tx2"/>
              </a:buClr>
              <a:defRPr sz="2200" b="0">
                <a:latin typeface="+mn-lt"/>
              </a:defRPr>
            </a:lvl1pPr>
            <a:lvl2pPr marL="685800" indent="-228600">
              <a:buClr>
                <a:schemeClr val="accent2"/>
              </a:buClr>
              <a:buFont typeface="Calibri" panose="020F0502020204030204" pitchFamily="34" charset="0"/>
              <a:buChar char="-"/>
              <a:defRPr/>
            </a:lvl2pPr>
            <a:lvl3pPr marL="1143000" indent="-228600">
              <a:buClr>
                <a:schemeClr val="accent2"/>
              </a:buClr>
              <a:buFont typeface="Calibri" panose="020F0502020204030204" pitchFamily="34" charset="0"/>
              <a:buChar char="-"/>
              <a:defRPr/>
            </a:lvl3pPr>
            <a:lvl4pPr marL="1600200" indent="-228600">
              <a:buClr>
                <a:schemeClr val="accent2"/>
              </a:buClr>
              <a:buFont typeface="Calibri" panose="020F0502020204030204" pitchFamily="34" charset="0"/>
              <a:buChar char="-"/>
              <a:defRPr/>
            </a:lvl4pPr>
            <a:lvl5pPr marL="2057400" indent="-228600">
              <a:buClr>
                <a:schemeClr val="accent2"/>
              </a:buClr>
              <a:buFont typeface="Calibri" panose="020F0502020204030204" pitchFamily="34" charset="0"/>
              <a:buChar char="-"/>
              <a:defRPr/>
            </a:lvl5pPr>
          </a:lstStyle>
          <a:p>
            <a:pPr lvl="0" rtl="0"/>
            <a:r>
              <a:rPr lang="en"/>
              <a:t>Punkt 1</a:t>
            </a:r>
          </a:p>
          <a:p>
            <a:pPr lvl="0" rtl="0"/>
            <a:r>
              <a:rPr lang="en"/>
              <a:t>Punkt 2</a:t>
            </a:r>
          </a:p>
          <a:p>
            <a:pPr lvl="0" rtl="0"/>
            <a:r>
              <a:rPr lang="en"/>
              <a:t>Punkt 3</a:t>
            </a:r>
          </a:p>
          <a:p>
            <a:pPr lvl="0" rtl="0"/>
            <a:endParaRPr lang="sv-SE" dirty="0"/>
          </a:p>
        </p:txBody>
      </p:sp>
      <p:pic>
        <p:nvPicPr>
          <p:cNvPr id="13" name="Picture 12">
            <a:extLst>
              <a:ext uri="{FF2B5EF4-FFF2-40B4-BE49-F238E27FC236}">
                <a16:creationId xmlns:a16="http://schemas.microsoft.com/office/drawing/2014/main" id="{7C3673F1-CDAF-AA4C-B801-31F3AD6686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6622" y="3066812"/>
            <a:ext cx="3228045" cy="724376"/>
          </a:xfrm>
          <a:prstGeom prst="rect">
            <a:avLst/>
          </a:prstGeom>
        </p:spPr>
      </p:pic>
      <p:sp>
        <p:nvSpPr>
          <p:cNvPr id="9" name="Platshållare för sidfot 5">
            <a:extLst>
              <a:ext uri="{FF2B5EF4-FFF2-40B4-BE49-F238E27FC236}">
                <a16:creationId xmlns:a16="http://schemas.microsoft.com/office/drawing/2014/main" id="{AC38D6A6-C04B-42F6-BA43-A636FB39A66A}"/>
              </a:ext>
            </a:extLst>
          </p:cNvPr>
          <p:cNvSpPr>
            <a:spLocks noGrp="1"/>
          </p:cNvSpPr>
          <p:nvPr>
            <p:ph type="ftr" sz="quarter" idx="11"/>
          </p:nvPr>
        </p:nvSpPr>
        <p:spPr>
          <a:xfrm>
            <a:off x="1075749" y="6093297"/>
            <a:ext cx="9919911" cy="360000"/>
          </a:xfrm>
        </p:spPr>
        <p:txBody>
          <a:bodyPr rtlCol="0"/>
          <a:lstStyle/>
          <a:p>
            <a:pPr rtl="0"/>
            <a:endParaRPr lang="sv-SE" dirty="0"/>
          </a:p>
        </p:txBody>
      </p:sp>
      <p:sp>
        <p:nvSpPr>
          <p:cNvPr id="11" name="Platshållare för bildnummer 6">
            <a:extLst>
              <a:ext uri="{FF2B5EF4-FFF2-40B4-BE49-F238E27FC236}">
                <a16:creationId xmlns:a16="http://schemas.microsoft.com/office/drawing/2014/main" id="{B0A48166-E584-495E-B883-5CAC45E4D354}"/>
              </a:ext>
            </a:extLst>
          </p:cNvPr>
          <p:cNvSpPr>
            <a:spLocks noGrp="1"/>
          </p:cNvSpPr>
          <p:nvPr>
            <p:ph type="sldNum" sz="quarter" idx="12"/>
          </p:nvPr>
        </p:nvSpPr>
        <p:spPr>
          <a:xfrm>
            <a:off x="561000" y="6093297"/>
            <a:ext cx="514750" cy="360041"/>
          </a:xfrm>
        </p:spPr>
        <p:txBody>
          <a:bodyPr rtlCol="0"/>
          <a:lstStyle/>
          <a:p>
            <a:pPr rtl="0"/>
            <a:fld id="{6AAD93A6-52E8-4356-9CA3-73406FE6A396}" type="slidenum">
              <a:rPr lang="sv-SE" smtClean="0"/>
              <a:pPr/>
              <a:t>‹#›</a:t>
            </a:fld>
            <a:endParaRPr lang="sv-SE" dirty="0"/>
          </a:p>
        </p:txBody>
      </p:sp>
      <p:sp>
        <p:nvSpPr>
          <p:cNvPr id="16" name="Rubrik 1">
            <a:extLst>
              <a:ext uri="{FF2B5EF4-FFF2-40B4-BE49-F238E27FC236}">
                <a16:creationId xmlns:a16="http://schemas.microsoft.com/office/drawing/2014/main" id="{29F3BA38-FBDA-482E-8CDF-7218175D16BB}"/>
              </a:ext>
            </a:extLst>
          </p:cNvPr>
          <p:cNvSpPr>
            <a:spLocks noGrp="1"/>
          </p:cNvSpPr>
          <p:nvPr>
            <p:ph type="title" hasCustomPrompt="1"/>
          </p:nvPr>
        </p:nvSpPr>
        <p:spPr>
          <a:xfrm>
            <a:off x="561000" y="274638"/>
            <a:ext cx="11114999" cy="1143000"/>
          </a:xfrm>
        </p:spPr>
        <p:txBody>
          <a:bodyPr rtlCol="0"/>
          <a:lstStyle>
            <a:lvl1pPr>
              <a:defRPr b="0">
                <a:latin typeface="+mj-lt"/>
              </a:defRPr>
            </a:lvl1pPr>
          </a:lstStyle>
          <a:p>
            <a:pPr rtl="0"/>
            <a:r>
              <a:rPr lang="en"/>
              <a:t>Agenda - ej thinkcell</a:t>
            </a:r>
            <a:endParaRPr lang="en-US" dirty="0"/>
          </a:p>
        </p:txBody>
      </p:sp>
    </p:spTree>
    <p:extLst>
      <p:ext uri="{BB962C8B-B14F-4D97-AF65-F5344CB8AC3E}">
        <p14:creationId xmlns:p14="http://schemas.microsoft.com/office/powerpoint/2010/main" val="358867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annt think cell">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358C899-5511-4B17-88E8-2343E4D77E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5" imgW="216" imgH="216" progId="TCLayout.ActiveDocument.1">
                  <p:embed/>
                </p:oleObj>
              </mc:Choice>
              <mc:Fallback>
                <p:oleObj name="think-cell Slide" r:id="rId55" imgW="216" imgH="216" progId="TCLayout.ActiveDocument.1">
                  <p:embed/>
                  <p:pic>
                    <p:nvPicPr>
                      <p:cNvPr id="8" name="Object 7" hidden="1">
                        <a:extLst>
                          <a:ext uri="{FF2B5EF4-FFF2-40B4-BE49-F238E27FC236}">
                            <a16:creationId xmlns:a16="http://schemas.microsoft.com/office/drawing/2014/main" id="{6358C899-5511-4B17-88E8-2343E4D77E2B}"/>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C1ACDE0-FF54-43F6-AE4E-EFA2DCD5183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sym typeface="Avenir Next LT Pro" panose="020B0504020202020204" pitchFamily="34" charset="0"/>
            </a:endParaRPr>
          </a:p>
        </p:txBody>
      </p:sp>
      <p:sp>
        <p:nvSpPr>
          <p:cNvPr id="2" name="Title 1">
            <a:extLst>
              <a:ext uri="{FF2B5EF4-FFF2-40B4-BE49-F238E27FC236}">
                <a16:creationId xmlns:a16="http://schemas.microsoft.com/office/drawing/2014/main" id="{DE241BB1-B0F2-4707-8196-8F190BAB5798}"/>
              </a:ext>
            </a:extLst>
          </p:cNvPr>
          <p:cNvSpPr>
            <a:spLocks noGrp="1"/>
          </p:cNvSpPr>
          <p:nvPr>
            <p:ph type="title" hasCustomPrompt="1"/>
          </p:nvPr>
        </p:nvSpPr>
        <p:spPr>
          <a:xfrm>
            <a:off x="561000" y="274638"/>
            <a:ext cx="11114999" cy="1143000"/>
          </a:xfrm>
        </p:spPr>
        <p:txBody>
          <a:bodyPr rtlCol="0"/>
          <a:lstStyle>
            <a:lvl1pPr>
              <a:defRPr/>
            </a:lvl1pPr>
          </a:lstStyle>
          <a:p>
            <a:pPr rtl="0"/>
            <a:r>
              <a:rPr lang="en"/>
              <a:t>Gannt schema för användande med thinkcell</a:t>
            </a:r>
            <a:endParaRPr lang="sv-SE" dirty="0"/>
          </a:p>
        </p:txBody>
      </p:sp>
      <p:sp>
        <p:nvSpPr>
          <p:cNvPr id="17" name="Rectangle 16">
            <a:extLst>
              <a:ext uri="{FF2B5EF4-FFF2-40B4-BE49-F238E27FC236}">
                <a16:creationId xmlns:a16="http://schemas.microsoft.com/office/drawing/2014/main" id="{239974AB-89E8-7641-B13D-4EAC4AF2EA67}"/>
              </a:ext>
            </a:extLst>
          </p:cNvPr>
          <p:cNvSpPr/>
          <p:nvPr>
            <p:custDataLst>
              <p:tags r:id="rId3"/>
            </p:custDataLst>
          </p:nvPr>
        </p:nvSpPr>
        <p:spPr bwMode="auto">
          <a:xfrm>
            <a:off x="941388" y="2035175"/>
            <a:ext cx="10160000" cy="3309938"/>
          </a:xfrm>
          <a:prstGeom prst="rect">
            <a:avLst/>
          </a:prstGeom>
          <a:solidFill>
            <a:schemeClr val="bg2">
              <a:lumMod val="20000"/>
              <a:lumOff val="80000"/>
            </a:schemeClr>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2" name="Rectangle 31">
            <a:extLst>
              <a:ext uri="{FF2B5EF4-FFF2-40B4-BE49-F238E27FC236}">
                <a16:creationId xmlns:a16="http://schemas.microsoft.com/office/drawing/2014/main" id="{7FF1CC82-5A9F-4FCB-9621-53BF8C134DF2}"/>
              </a:ext>
            </a:extLst>
          </p:cNvPr>
          <p:cNvSpPr/>
          <p:nvPr>
            <p:custDataLst>
              <p:tags r:id="rId4"/>
            </p:custDataLst>
          </p:nvPr>
        </p:nvSpPr>
        <p:spPr bwMode="auto">
          <a:xfrm>
            <a:off x="1741488" y="1514475"/>
            <a:ext cx="3154363" cy="260350"/>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sym typeface="+mn-lt"/>
              </a:rPr>
              <a:t>May</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33" name="Rectangle 32">
            <a:extLst>
              <a:ext uri="{FF2B5EF4-FFF2-40B4-BE49-F238E27FC236}">
                <a16:creationId xmlns:a16="http://schemas.microsoft.com/office/drawing/2014/main" id="{E380D890-8160-444F-A0E2-CA99FACBD31A}"/>
              </a:ext>
            </a:extLst>
          </p:cNvPr>
          <p:cNvSpPr/>
          <p:nvPr>
            <p:custDataLst>
              <p:tags r:id="rId5"/>
            </p:custDataLst>
          </p:nvPr>
        </p:nvSpPr>
        <p:spPr bwMode="auto">
          <a:xfrm>
            <a:off x="4895850" y="1514475"/>
            <a:ext cx="3051175" cy="260350"/>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Jun</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34" name="Rectangle 33">
            <a:extLst>
              <a:ext uri="{FF2B5EF4-FFF2-40B4-BE49-F238E27FC236}">
                <a16:creationId xmlns:a16="http://schemas.microsoft.com/office/drawing/2014/main" id="{0F475BE7-E7DF-4812-BFC2-2D0770A3FF76}"/>
              </a:ext>
            </a:extLst>
          </p:cNvPr>
          <p:cNvSpPr/>
          <p:nvPr>
            <p:custDataLst>
              <p:tags r:id="rId6"/>
            </p:custDataLst>
          </p:nvPr>
        </p:nvSpPr>
        <p:spPr bwMode="auto">
          <a:xfrm>
            <a:off x="7947025" y="1514475"/>
            <a:ext cx="3154363" cy="260350"/>
          </a:xfrm>
          <a:prstGeom prst="rect">
            <a:avLst/>
          </a:prstGeom>
          <a:solidFill>
            <a:schemeClr val="tx2">
              <a:lumMod val="20000"/>
              <a:lumOff val="80000"/>
            </a:schemeClr>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Jul</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18" name="Rectangle 17">
            <a:extLst>
              <a:ext uri="{FF2B5EF4-FFF2-40B4-BE49-F238E27FC236}">
                <a16:creationId xmlns:a16="http://schemas.microsoft.com/office/drawing/2014/main" id="{D6547347-ECBA-4B38-B269-6593345C57AC}"/>
              </a:ext>
            </a:extLst>
          </p:cNvPr>
          <p:cNvSpPr/>
          <p:nvPr>
            <p:custDataLst>
              <p:tags r:id="rId7"/>
            </p:custDataLst>
          </p:nvPr>
        </p:nvSpPr>
        <p:spPr bwMode="auto">
          <a:xfrm>
            <a:off x="1741488" y="1774825"/>
            <a:ext cx="304800"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sym typeface="+mn-lt"/>
              </a:rPr>
              <a:t>18</a:t>
            </a:r>
            <a:endParaRPr kumimoji="0" lang="sv-SE" sz="1400" b="1" i="0" u="none" strike="noStrike" kern="1200" cap="none" spc="0" normalizeH="0" baseline="0" noProof="0" dirty="0">
              <a:ln>
                <a:noFill/>
              </a:ln>
              <a:solidFill>
                <a:srgbClr val="000000"/>
              </a:solidFill>
              <a:effectLst/>
              <a:uLnTx/>
              <a:uFillTx/>
              <a:latin typeface="+mn-lt"/>
              <a:ea typeface="+mn-ea"/>
              <a:cs typeface="+mn-cs"/>
              <a:sym typeface="+mn-lt"/>
            </a:endParaRPr>
          </a:p>
        </p:txBody>
      </p:sp>
      <p:sp>
        <p:nvSpPr>
          <p:cNvPr id="19" name="Rectangle 18">
            <a:extLst>
              <a:ext uri="{FF2B5EF4-FFF2-40B4-BE49-F238E27FC236}">
                <a16:creationId xmlns:a16="http://schemas.microsoft.com/office/drawing/2014/main" id="{5DC0A027-CE79-4F0B-AF7D-15ED05DF6342}"/>
              </a:ext>
            </a:extLst>
          </p:cNvPr>
          <p:cNvSpPr/>
          <p:nvPr>
            <p:custDataLst>
              <p:tags r:id="rId8"/>
            </p:custDataLst>
          </p:nvPr>
        </p:nvSpPr>
        <p:spPr bwMode="auto">
          <a:xfrm>
            <a:off x="2046288"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19</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0" name="Rectangle 19">
            <a:extLst>
              <a:ext uri="{FF2B5EF4-FFF2-40B4-BE49-F238E27FC236}">
                <a16:creationId xmlns:a16="http://schemas.microsoft.com/office/drawing/2014/main" id="{2E04D37F-ADC4-4286-8D49-C9C69EF0D31A}"/>
              </a:ext>
            </a:extLst>
          </p:cNvPr>
          <p:cNvSpPr/>
          <p:nvPr>
            <p:custDataLst>
              <p:tags r:id="rId9"/>
            </p:custDataLst>
          </p:nvPr>
        </p:nvSpPr>
        <p:spPr bwMode="auto">
          <a:xfrm>
            <a:off x="2759075" y="1774825"/>
            <a:ext cx="711200"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20</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1" name="Rectangle 20">
            <a:extLst>
              <a:ext uri="{FF2B5EF4-FFF2-40B4-BE49-F238E27FC236}">
                <a16:creationId xmlns:a16="http://schemas.microsoft.com/office/drawing/2014/main" id="{92D67662-4956-400D-BF41-47DD0A21DA28}"/>
              </a:ext>
            </a:extLst>
          </p:cNvPr>
          <p:cNvSpPr/>
          <p:nvPr>
            <p:custDataLst>
              <p:tags r:id="rId10"/>
            </p:custDataLst>
          </p:nvPr>
        </p:nvSpPr>
        <p:spPr bwMode="auto">
          <a:xfrm>
            <a:off x="3470275"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21</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2" name="Rectangle 21">
            <a:extLst>
              <a:ext uri="{FF2B5EF4-FFF2-40B4-BE49-F238E27FC236}">
                <a16:creationId xmlns:a16="http://schemas.microsoft.com/office/drawing/2014/main" id="{E7A6AD56-9F46-4EA9-8283-F306FB8B5C61}"/>
              </a:ext>
            </a:extLst>
          </p:cNvPr>
          <p:cNvSpPr/>
          <p:nvPr>
            <p:custDataLst>
              <p:tags r:id="rId11"/>
            </p:custDataLst>
          </p:nvPr>
        </p:nvSpPr>
        <p:spPr bwMode="auto">
          <a:xfrm>
            <a:off x="4183063"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22</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3" name="Rectangle 22">
            <a:extLst>
              <a:ext uri="{FF2B5EF4-FFF2-40B4-BE49-F238E27FC236}">
                <a16:creationId xmlns:a16="http://schemas.microsoft.com/office/drawing/2014/main" id="{53F6BC7D-400C-4DF8-85AB-C6E765352024}"/>
              </a:ext>
            </a:extLst>
          </p:cNvPr>
          <p:cNvSpPr/>
          <p:nvPr>
            <p:custDataLst>
              <p:tags r:id="rId12"/>
            </p:custDataLst>
          </p:nvPr>
        </p:nvSpPr>
        <p:spPr bwMode="auto">
          <a:xfrm>
            <a:off x="4895850" y="1774825"/>
            <a:ext cx="711200"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23</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4" name="Rectangle 23">
            <a:extLst>
              <a:ext uri="{FF2B5EF4-FFF2-40B4-BE49-F238E27FC236}">
                <a16:creationId xmlns:a16="http://schemas.microsoft.com/office/drawing/2014/main" id="{9D65C8F1-54F9-416E-866B-7CCDC7F1C965}"/>
              </a:ext>
            </a:extLst>
          </p:cNvPr>
          <p:cNvSpPr/>
          <p:nvPr>
            <p:custDataLst>
              <p:tags r:id="rId13"/>
            </p:custDataLst>
          </p:nvPr>
        </p:nvSpPr>
        <p:spPr bwMode="auto">
          <a:xfrm>
            <a:off x="5607050"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24</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5" name="Rectangle 24">
            <a:extLst>
              <a:ext uri="{FF2B5EF4-FFF2-40B4-BE49-F238E27FC236}">
                <a16:creationId xmlns:a16="http://schemas.microsoft.com/office/drawing/2014/main" id="{B589FFFC-7AC4-4515-89AD-6BCB805BAD29}"/>
              </a:ext>
            </a:extLst>
          </p:cNvPr>
          <p:cNvSpPr/>
          <p:nvPr>
            <p:custDataLst>
              <p:tags r:id="rId14"/>
            </p:custDataLst>
          </p:nvPr>
        </p:nvSpPr>
        <p:spPr bwMode="auto">
          <a:xfrm>
            <a:off x="6319838"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25</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6" name="Rectangle 25">
            <a:extLst>
              <a:ext uri="{FF2B5EF4-FFF2-40B4-BE49-F238E27FC236}">
                <a16:creationId xmlns:a16="http://schemas.microsoft.com/office/drawing/2014/main" id="{A6CE0CAB-CE26-4418-92C1-4FF3E190BE28}"/>
              </a:ext>
            </a:extLst>
          </p:cNvPr>
          <p:cNvSpPr/>
          <p:nvPr>
            <p:custDataLst>
              <p:tags r:id="rId15"/>
            </p:custDataLst>
          </p:nvPr>
        </p:nvSpPr>
        <p:spPr bwMode="auto">
          <a:xfrm>
            <a:off x="7032625" y="1774825"/>
            <a:ext cx="711200"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26</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7" name="Rectangle 26">
            <a:extLst>
              <a:ext uri="{FF2B5EF4-FFF2-40B4-BE49-F238E27FC236}">
                <a16:creationId xmlns:a16="http://schemas.microsoft.com/office/drawing/2014/main" id="{9F697B45-907D-4D38-BFB7-F982C50FCB56}"/>
              </a:ext>
            </a:extLst>
          </p:cNvPr>
          <p:cNvSpPr/>
          <p:nvPr>
            <p:custDataLst>
              <p:tags r:id="rId16"/>
            </p:custDataLst>
          </p:nvPr>
        </p:nvSpPr>
        <p:spPr bwMode="auto">
          <a:xfrm>
            <a:off x="7743825"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27</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8" name="Rectangle 27">
            <a:extLst>
              <a:ext uri="{FF2B5EF4-FFF2-40B4-BE49-F238E27FC236}">
                <a16:creationId xmlns:a16="http://schemas.microsoft.com/office/drawing/2014/main" id="{1E8AA03C-F8EE-4A7A-A1E4-AB39E5ADC7EC}"/>
              </a:ext>
            </a:extLst>
          </p:cNvPr>
          <p:cNvSpPr/>
          <p:nvPr>
            <p:custDataLst>
              <p:tags r:id="rId17"/>
            </p:custDataLst>
          </p:nvPr>
        </p:nvSpPr>
        <p:spPr bwMode="auto">
          <a:xfrm>
            <a:off x="8456613" y="1774825"/>
            <a:ext cx="711200"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28</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29" name="Rectangle 28">
            <a:extLst>
              <a:ext uri="{FF2B5EF4-FFF2-40B4-BE49-F238E27FC236}">
                <a16:creationId xmlns:a16="http://schemas.microsoft.com/office/drawing/2014/main" id="{2C1DA6F3-263B-482A-8D3A-E1CFE52C4161}"/>
              </a:ext>
            </a:extLst>
          </p:cNvPr>
          <p:cNvSpPr/>
          <p:nvPr>
            <p:custDataLst>
              <p:tags r:id="rId18"/>
            </p:custDataLst>
          </p:nvPr>
        </p:nvSpPr>
        <p:spPr bwMode="auto">
          <a:xfrm>
            <a:off x="9167813"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29</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30" name="Rectangle 29">
            <a:extLst>
              <a:ext uri="{FF2B5EF4-FFF2-40B4-BE49-F238E27FC236}">
                <a16:creationId xmlns:a16="http://schemas.microsoft.com/office/drawing/2014/main" id="{243127B5-2C13-4845-AF7A-90772188C0A7}"/>
              </a:ext>
            </a:extLst>
          </p:cNvPr>
          <p:cNvSpPr/>
          <p:nvPr>
            <p:custDataLst>
              <p:tags r:id="rId19"/>
            </p:custDataLst>
          </p:nvPr>
        </p:nvSpPr>
        <p:spPr bwMode="auto">
          <a:xfrm>
            <a:off x="9880600" y="1774825"/>
            <a:ext cx="712788"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30</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31" name="Rectangle 30">
            <a:extLst>
              <a:ext uri="{FF2B5EF4-FFF2-40B4-BE49-F238E27FC236}">
                <a16:creationId xmlns:a16="http://schemas.microsoft.com/office/drawing/2014/main" id="{703B6473-CFC2-4609-ADFF-30F3D854510B}"/>
              </a:ext>
            </a:extLst>
          </p:cNvPr>
          <p:cNvSpPr/>
          <p:nvPr>
            <p:custDataLst>
              <p:tags r:id="rId20"/>
            </p:custDataLst>
          </p:nvPr>
        </p:nvSpPr>
        <p:spPr bwMode="auto">
          <a:xfrm>
            <a:off x="10593388" y="1774825"/>
            <a:ext cx="508000" cy="260350"/>
          </a:xfrm>
          <a:prstGeom prst="rect">
            <a:avLst/>
          </a:prstGeom>
          <a:solidFill>
            <a:schemeClr val="bg2"/>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23813" rIns="0" bIns="23813"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rPr>
              <a:t>31</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cxnSp>
        <p:nvCxnSpPr>
          <p:cNvPr id="58" name="Straight Connector 57">
            <a:extLst>
              <a:ext uri="{FF2B5EF4-FFF2-40B4-BE49-F238E27FC236}">
                <a16:creationId xmlns:a16="http://schemas.microsoft.com/office/drawing/2014/main" id="{48782819-852E-4361-AA2A-EA521723DAB3}"/>
              </a:ext>
            </a:extLst>
          </p:cNvPr>
          <p:cNvCxnSpPr/>
          <p:nvPr>
            <p:custDataLst>
              <p:tags r:id="rId21"/>
            </p:custDataLst>
          </p:nvPr>
        </p:nvCxnSpPr>
        <p:spPr bwMode="auto">
          <a:xfrm>
            <a:off x="941388" y="2035175"/>
            <a:ext cx="0" cy="33099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63913BE-0E07-4569-B3D1-53CC169647E6}"/>
              </a:ext>
            </a:extLst>
          </p:cNvPr>
          <p:cNvCxnSpPr/>
          <p:nvPr>
            <p:custDataLst>
              <p:tags r:id="rId22"/>
            </p:custDataLst>
          </p:nvPr>
        </p:nvCxnSpPr>
        <p:spPr bwMode="auto">
          <a:xfrm>
            <a:off x="11101388" y="2035175"/>
            <a:ext cx="0" cy="33099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FF0AC22-1673-4DBC-93EA-FA91A10ACB79}"/>
              </a:ext>
            </a:extLst>
          </p:cNvPr>
          <p:cNvCxnSpPr/>
          <p:nvPr>
            <p:custDataLst>
              <p:tags r:id="rId23"/>
            </p:custDataLst>
          </p:nvPr>
        </p:nvCxnSpPr>
        <p:spPr bwMode="auto">
          <a:xfrm>
            <a:off x="4895850" y="2035175"/>
            <a:ext cx="0" cy="33099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D1E129-2B65-4C05-B2C2-38CB72D7CDE9}"/>
              </a:ext>
            </a:extLst>
          </p:cNvPr>
          <p:cNvCxnSpPr/>
          <p:nvPr>
            <p:custDataLst>
              <p:tags r:id="rId24"/>
            </p:custDataLst>
          </p:nvPr>
        </p:nvCxnSpPr>
        <p:spPr bwMode="auto">
          <a:xfrm>
            <a:off x="7947025" y="2035175"/>
            <a:ext cx="0" cy="3309938"/>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3CCB50E-DF52-447C-B20A-C5F0DF3E47D1}"/>
              </a:ext>
            </a:extLst>
          </p:cNvPr>
          <p:cNvCxnSpPr/>
          <p:nvPr>
            <p:custDataLst>
              <p:tags r:id="rId25"/>
            </p:custDataLst>
          </p:nvPr>
        </p:nvCxnSpPr>
        <p:spPr bwMode="auto">
          <a:xfrm>
            <a:off x="1741488" y="2035175"/>
            <a:ext cx="0" cy="3309938"/>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9A7A3C2-BE21-4830-A863-FC34703C625D}"/>
              </a:ext>
            </a:extLst>
          </p:cNvPr>
          <p:cNvCxnSpPr/>
          <p:nvPr>
            <p:custDataLst>
              <p:tags r:id="rId26"/>
            </p:custDataLst>
          </p:nvPr>
        </p:nvCxnSpPr>
        <p:spPr bwMode="auto">
          <a:xfrm>
            <a:off x="4183063"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CB06B89-2BC6-46EB-8D7D-AD3046D38209}"/>
              </a:ext>
            </a:extLst>
          </p:cNvPr>
          <p:cNvCxnSpPr/>
          <p:nvPr>
            <p:custDataLst>
              <p:tags r:id="rId27"/>
            </p:custDataLst>
          </p:nvPr>
        </p:nvCxnSpPr>
        <p:spPr bwMode="auto">
          <a:xfrm>
            <a:off x="3470275"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71F76EE-1CA8-4C78-9FBD-D334A86B4111}"/>
              </a:ext>
            </a:extLst>
          </p:cNvPr>
          <p:cNvCxnSpPr/>
          <p:nvPr>
            <p:custDataLst>
              <p:tags r:id="rId28"/>
            </p:custDataLst>
          </p:nvPr>
        </p:nvCxnSpPr>
        <p:spPr bwMode="auto">
          <a:xfrm>
            <a:off x="5607050"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D85E6C9-081C-4B08-BE2E-701DD2CD2B3D}"/>
              </a:ext>
            </a:extLst>
          </p:cNvPr>
          <p:cNvCxnSpPr/>
          <p:nvPr>
            <p:custDataLst>
              <p:tags r:id="rId29"/>
            </p:custDataLst>
          </p:nvPr>
        </p:nvCxnSpPr>
        <p:spPr bwMode="auto">
          <a:xfrm>
            <a:off x="9167813"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E3C0B16-C9AB-490D-8772-C1C789F50766}"/>
              </a:ext>
            </a:extLst>
          </p:cNvPr>
          <p:cNvCxnSpPr/>
          <p:nvPr>
            <p:custDataLst>
              <p:tags r:id="rId30"/>
            </p:custDataLst>
          </p:nvPr>
        </p:nvCxnSpPr>
        <p:spPr bwMode="auto">
          <a:xfrm>
            <a:off x="2759075"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96BE296-3535-49A1-9183-30DB7AAC41D9}"/>
              </a:ext>
            </a:extLst>
          </p:cNvPr>
          <p:cNvCxnSpPr/>
          <p:nvPr>
            <p:custDataLst>
              <p:tags r:id="rId31"/>
            </p:custDataLst>
          </p:nvPr>
        </p:nvCxnSpPr>
        <p:spPr bwMode="auto">
          <a:xfrm>
            <a:off x="10593388"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D873C3C-2BE7-4180-8E1F-847B7CE0AADF}"/>
              </a:ext>
            </a:extLst>
          </p:cNvPr>
          <p:cNvCxnSpPr/>
          <p:nvPr>
            <p:custDataLst>
              <p:tags r:id="rId32"/>
            </p:custDataLst>
          </p:nvPr>
        </p:nvCxnSpPr>
        <p:spPr bwMode="auto">
          <a:xfrm>
            <a:off x="7743825"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8D67B4E-9477-459A-9B8A-3C71068A4383}"/>
              </a:ext>
            </a:extLst>
          </p:cNvPr>
          <p:cNvCxnSpPr/>
          <p:nvPr>
            <p:custDataLst>
              <p:tags r:id="rId33"/>
            </p:custDataLst>
          </p:nvPr>
        </p:nvCxnSpPr>
        <p:spPr bwMode="auto">
          <a:xfrm>
            <a:off x="6319838"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F174850-E394-4E49-B131-50139540C1E8}"/>
              </a:ext>
            </a:extLst>
          </p:cNvPr>
          <p:cNvCxnSpPr/>
          <p:nvPr>
            <p:custDataLst>
              <p:tags r:id="rId34"/>
            </p:custDataLst>
          </p:nvPr>
        </p:nvCxnSpPr>
        <p:spPr bwMode="auto">
          <a:xfrm>
            <a:off x="7032625"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02CFF55-5D3E-40E4-908B-73E5A6DDF097}"/>
              </a:ext>
            </a:extLst>
          </p:cNvPr>
          <p:cNvCxnSpPr/>
          <p:nvPr>
            <p:custDataLst>
              <p:tags r:id="rId35"/>
            </p:custDataLst>
          </p:nvPr>
        </p:nvCxnSpPr>
        <p:spPr bwMode="auto">
          <a:xfrm>
            <a:off x="8456613"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8E5C0F9-33B6-4C34-915D-3A6CDA852D24}"/>
              </a:ext>
            </a:extLst>
          </p:cNvPr>
          <p:cNvCxnSpPr/>
          <p:nvPr>
            <p:custDataLst>
              <p:tags r:id="rId36"/>
            </p:custDataLst>
          </p:nvPr>
        </p:nvCxnSpPr>
        <p:spPr bwMode="auto">
          <a:xfrm>
            <a:off x="9880600"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3ADD824-D9A6-49DA-B651-A9FF24937645}"/>
              </a:ext>
            </a:extLst>
          </p:cNvPr>
          <p:cNvCxnSpPr/>
          <p:nvPr>
            <p:custDataLst>
              <p:tags r:id="rId37"/>
            </p:custDataLst>
          </p:nvPr>
        </p:nvCxnSpPr>
        <p:spPr bwMode="auto">
          <a:xfrm>
            <a:off x="2046288" y="2035175"/>
            <a:ext cx="0" cy="3309938"/>
          </a:xfrm>
          <a:prstGeom prst="line">
            <a:avLst/>
          </a:prstGeom>
          <a:ln w="3175" cap="flat" cmpd="sng" algn="ctr">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4214F3-BECA-47BA-8140-BE0EC26E6379}"/>
              </a:ext>
            </a:extLst>
          </p:cNvPr>
          <p:cNvCxnSpPr/>
          <p:nvPr>
            <p:custDataLst>
              <p:tags r:id="rId38"/>
            </p:custDataLst>
          </p:nvPr>
        </p:nvCxnSpPr>
        <p:spPr bwMode="auto">
          <a:xfrm>
            <a:off x="941388" y="4241800"/>
            <a:ext cx="10160000"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60AE0D-9948-4D3C-88AF-9D0B29CAB158}"/>
              </a:ext>
            </a:extLst>
          </p:cNvPr>
          <p:cNvCxnSpPr/>
          <p:nvPr>
            <p:custDataLst>
              <p:tags r:id="rId39"/>
            </p:custDataLst>
          </p:nvPr>
        </p:nvCxnSpPr>
        <p:spPr bwMode="auto">
          <a:xfrm>
            <a:off x="941388" y="3138488"/>
            <a:ext cx="10160000" cy="0"/>
          </a:xfrm>
          <a:prstGeom prst="line">
            <a:avLst/>
          </a:prstGeom>
          <a:ln w="317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D90B088-9FB0-4FC5-ABE2-48186363E070}"/>
              </a:ext>
            </a:extLst>
          </p:cNvPr>
          <p:cNvCxnSpPr/>
          <p:nvPr>
            <p:custDataLst>
              <p:tags r:id="rId40"/>
            </p:custDataLst>
          </p:nvPr>
        </p:nvCxnSpPr>
        <p:spPr bwMode="auto">
          <a:xfrm>
            <a:off x="941388" y="5345113"/>
            <a:ext cx="10160000"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EB611CD-7EA7-4B5B-9897-62CEECAA712B}"/>
              </a:ext>
            </a:extLst>
          </p:cNvPr>
          <p:cNvCxnSpPr/>
          <p:nvPr>
            <p:custDataLst>
              <p:tags r:id="rId41"/>
            </p:custDataLst>
          </p:nvPr>
        </p:nvCxnSpPr>
        <p:spPr bwMode="auto">
          <a:xfrm>
            <a:off x="3165475" y="2035175"/>
            <a:ext cx="0" cy="3473450"/>
          </a:xfrm>
          <a:prstGeom prst="line">
            <a:avLst/>
          </a:prstGeom>
          <a:ln w="19050"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6E7D1E0-E1DE-4BF4-BFDE-5634DC8FF8F2}"/>
              </a:ext>
            </a:extLst>
          </p:cNvPr>
          <p:cNvCxnSpPr/>
          <p:nvPr>
            <p:custDataLst>
              <p:tags r:id="rId42"/>
            </p:custDataLst>
          </p:nvPr>
        </p:nvCxnSpPr>
        <p:spPr bwMode="auto">
          <a:xfrm>
            <a:off x="941388" y="2035175"/>
            <a:ext cx="10160000" cy="0"/>
          </a:xfrm>
          <a:prstGeom prst="line">
            <a:avLst/>
          </a:prstGeom>
          <a:ln w="9525" cap="flat" cmpd="sng" algn="ctr">
            <a:solidFill>
              <a:schemeClr val="tx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C556571E-96B9-449B-9FBC-DE44DE9D13B1}"/>
              </a:ext>
            </a:extLst>
          </p:cNvPr>
          <p:cNvSpPr/>
          <p:nvPr>
            <p:custDataLst>
              <p:tags r:id="rId43"/>
            </p:custDataLst>
          </p:nvPr>
        </p:nvSpPr>
        <p:spPr bwMode="auto">
          <a:xfrm>
            <a:off x="3878263" y="2297113"/>
            <a:ext cx="711200" cy="79375"/>
          </a:xfrm>
          <a:prstGeom prst="rect">
            <a:avLst/>
          </a:prstGeom>
          <a:solidFill>
            <a:schemeClr val="bg1"/>
          </a:solidFill>
          <a:ln w="19050" cap="flat" cmpd="sng" algn="ctr">
            <a:solidFill>
              <a:schemeClr val="tx1"/>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8" name="Rectangle 37">
            <a:extLst>
              <a:ext uri="{FF2B5EF4-FFF2-40B4-BE49-F238E27FC236}">
                <a16:creationId xmlns:a16="http://schemas.microsoft.com/office/drawing/2014/main" id="{3D3732AC-8B4D-48A2-858F-041C043CC29A}"/>
              </a:ext>
            </a:extLst>
          </p:cNvPr>
          <p:cNvSpPr/>
          <p:nvPr>
            <p:custDataLst>
              <p:tags r:id="rId44"/>
            </p:custDataLst>
          </p:nvPr>
        </p:nvSpPr>
        <p:spPr bwMode="gray">
          <a:xfrm>
            <a:off x="2454275" y="2297113"/>
            <a:ext cx="1423988" cy="79375"/>
          </a:xfrm>
          <a:prstGeom prst="rect">
            <a:avLst/>
          </a:prstGeom>
          <a:solidFill>
            <a:schemeClr val="tx1"/>
          </a:solidFill>
          <a:ln w="19050"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6" name="Isosceles Triangle 35">
            <a:extLst>
              <a:ext uri="{FF2B5EF4-FFF2-40B4-BE49-F238E27FC236}">
                <a16:creationId xmlns:a16="http://schemas.microsoft.com/office/drawing/2014/main" id="{BF5C7C98-2B93-42B8-8DE8-04091C3F6BDA}"/>
              </a:ext>
            </a:extLst>
          </p:cNvPr>
          <p:cNvSpPr/>
          <p:nvPr>
            <p:custDataLst>
              <p:tags r:id="rId45"/>
            </p:custDataLst>
          </p:nvPr>
        </p:nvSpPr>
        <p:spPr bwMode="gray">
          <a:xfrm>
            <a:off x="3108325" y="5451475"/>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61A14DB4-5738-42E0-A803-C9FA5851D7B9}"/>
              </a:ext>
            </a:extLst>
          </p:cNvPr>
          <p:cNvSpPr/>
          <p:nvPr>
            <p:custDataLst>
              <p:tags r:id="rId46"/>
            </p:custDataLst>
          </p:nvPr>
        </p:nvSpPr>
        <p:spPr bwMode="auto">
          <a:xfrm>
            <a:off x="1012825" y="3341688"/>
            <a:ext cx="4445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Label</a:t>
            </a:r>
            <a:endParaRPr kumimoji="0" lang="sv-SE" sz="1400" b="0"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12" name="Rectangle 11">
            <a:extLst>
              <a:ext uri="{FF2B5EF4-FFF2-40B4-BE49-F238E27FC236}">
                <a16:creationId xmlns:a16="http://schemas.microsoft.com/office/drawing/2014/main" id="{17DDE51E-F924-44FE-90A4-C0F74DEE89FA}"/>
              </a:ext>
            </a:extLst>
          </p:cNvPr>
          <p:cNvSpPr/>
          <p:nvPr>
            <p:custDataLst>
              <p:tags r:id="rId47"/>
            </p:custDataLst>
          </p:nvPr>
        </p:nvSpPr>
        <p:spPr bwMode="auto">
          <a:xfrm>
            <a:off x="1012825" y="3825875"/>
            <a:ext cx="4445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Label</a:t>
            </a:r>
            <a:endParaRPr kumimoji="0" lang="sv-SE" sz="1400" b="0"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13" name="Rectangle 12">
            <a:extLst>
              <a:ext uri="{FF2B5EF4-FFF2-40B4-BE49-F238E27FC236}">
                <a16:creationId xmlns:a16="http://schemas.microsoft.com/office/drawing/2014/main" id="{F721AB48-2D16-49B1-8ED0-D9A3FAF468BA}"/>
              </a:ext>
            </a:extLst>
          </p:cNvPr>
          <p:cNvSpPr/>
          <p:nvPr>
            <p:custDataLst>
              <p:tags r:id="rId48"/>
            </p:custDataLst>
          </p:nvPr>
        </p:nvSpPr>
        <p:spPr bwMode="auto">
          <a:xfrm>
            <a:off x="1012825" y="4445000"/>
            <a:ext cx="4445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Label</a:t>
            </a:r>
            <a:endParaRPr kumimoji="0" lang="sv-SE" sz="1400" b="0" i="0" u="none" strike="noStrike" kern="1200" cap="none" spc="0" normalizeH="0" baseline="0" noProof="0">
              <a:ln>
                <a:noFill/>
              </a:ln>
              <a:solidFill>
                <a:srgbClr val="000000"/>
              </a:solidFill>
              <a:effectLst/>
              <a:uLnTx/>
              <a:uFillTx/>
              <a:latin typeface="+mn-lt"/>
              <a:ea typeface="+mn-ea"/>
              <a:cs typeface="+mn-cs"/>
              <a:sym typeface="+mn-lt"/>
            </a:endParaRPr>
          </a:p>
        </p:txBody>
      </p:sp>
      <p:sp useBgFill="1">
        <p:nvSpPr>
          <p:cNvPr id="35" name="Rectangle 34">
            <a:extLst>
              <a:ext uri="{FF2B5EF4-FFF2-40B4-BE49-F238E27FC236}">
                <a16:creationId xmlns:a16="http://schemas.microsoft.com/office/drawing/2014/main" id="{CEA940A8-8013-44E2-A40C-D959AF32FC09}"/>
              </a:ext>
            </a:extLst>
          </p:cNvPr>
          <p:cNvSpPr/>
          <p:nvPr>
            <p:custDataLst>
              <p:tags r:id="rId49"/>
            </p:custDataLst>
          </p:nvPr>
        </p:nvSpPr>
        <p:spPr bwMode="auto">
          <a:xfrm>
            <a:off x="2740025" y="5588000"/>
            <a:ext cx="852488" cy="212725"/>
          </a:xfrm>
          <a:prstGeom prst="rect">
            <a:avLst/>
          </a:prstGeom>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5/15/2020</a:t>
            </a:r>
            <a:endParaRPr kumimoji="0" lang="sv-SE" sz="1400" b="0" i="0" u="none" strike="noStrike" kern="1200" cap="none" spc="0" normalizeH="0" baseline="0" noProof="0" dirty="0">
              <a:ln>
                <a:noFill/>
              </a:ln>
              <a:solidFill>
                <a:srgbClr val="000000"/>
              </a:solidFill>
              <a:effectLst/>
              <a:uLnTx/>
              <a:uFillTx/>
              <a:latin typeface="+mn-lt"/>
              <a:ea typeface="+mn-ea"/>
              <a:cs typeface="+mn-cs"/>
              <a:sym typeface="+mn-lt"/>
            </a:endParaRPr>
          </a:p>
        </p:txBody>
      </p:sp>
      <p:sp>
        <p:nvSpPr>
          <p:cNvPr id="14" name="Rectangle 13">
            <a:extLst>
              <a:ext uri="{FF2B5EF4-FFF2-40B4-BE49-F238E27FC236}">
                <a16:creationId xmlns:a16="http://schemas.microsoft.com/office/drawing/2014/main" id="{27FB478B-365A-484E-9E88-9A1DF9608FDC}"/>
              </a:ext>
            </a:extLst>
          </p:cNvPr>
          <p:cNvSpPr/>
          <p:nvPr>
            <p:custDataLst>
              <p:tags r:id="rId50"/>
            </p:custDataLst>
          </p:nvPr>
        </p:nvSpPr>
        <p:spPr bwMode="auto">
          <a:xfrm>
            <a:off x="1012825" y="4929188"/>
            <a:ext cx="4445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Label</a:t>
            </a:r>
            <a:endParaRPr kumimoji="0" lang="sv-SE" sz="1400" b="0" i="0" u="none" strike="noStrike" kern="1200" cap="none" spc="0" normalizeH="0" baseline="0" noProof="0" dirty="0">
              <a:ln>
                <a:noFill/>
              </a:ln>
              <a:solidFill>
                <a:srgbClr val="000000"/>
              </a:solidFill>
              <a:effectLst/>
              <a:uLnTx/>
              <a:uFillTx/>
              <a:latin typeface="+mn-lt"/>
              <a:ea typeface="+mn-ea"/>
              <a:cs typeface="+mn-cs"/>
              <a:sym typeface="+mn-lt"/>
            </a:endParaRPr>
          </a:p>
        </p:txBody>
      </p:sp>
      <p:sp>
        <p:nvSpPr>
          <p:cNvPr id="4" name="Rectangle 3">
            <a:extLst>
              <a:ext uri="{FF2B5EF4-FFF2-40B4-BE49-F238E27FC236}">
                <a16:creationId xmlns:a16="http://schemas.microsoft.com/office/drawing/2014/main" id="{C8BD48AD-3394-47D3-BB74-2E1BEC2AD0A7}"/>
              </a:ext>
            </a:extLst>
          </p:cNvPr>
          <p:cNvSpPr/>
          <p:nvPr>
            <p:custDataLst>
              <p:tags r:id="rId51"/>
            </p:custDataLst>
          </p:nvPr>
        </p:nvSpPr>
        <p:spPr bwMode="auto">
          <a:xfrm>
            <a:off x="1012825" y="2238375"/>
            <a:ext cx="4445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Label</a:t>
            </a:r>
            <a:endParaRPr kumimoji="0" lang="sv-SE" sz="1400" b="0"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15" name="Rectangle 14">
            <a:extLst>
              <a:ext uri="{FF2B5EF4-FFF2-40B4-BE49-F238E27FC236}">
                <a16:creationId xmlns:a16="http://schemas.microsoft.com/office/drawing/2014/main" id="{A65DAF2D-8814-492D-A026-84458E446228}"/>
              </a:ext>
            </a:extLst>
          </p:cNvPr>
          <p:cNvSpPr/>
          <p:nvPr>
            <p:custDataLst>
              <p:tags r:id="rId52"/>
            </p:custDataLst>
          </p:nvPr>
        </p:nvSpPr>
        <p:spPr bwMode="auto">
          <a:xfrm>
            <a:off x="1012825" y="1798638"/>
            <a:ext cx="657225"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b"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1" i="0" u="none" strike="noStrike" kern="1200" cap="none" spc="0" normalizeH="0" baseline="0" noProof="0">
                <a:ln>
                  <a:noFill/>
                </a:ln>
                <a:solidFill>
                  <a:srgbClr val="000000"/>
                </a:solidFill>
                <a:effectLst/>
                <a:uLnTx/>
                <a:uFillTx/>
                <a:latin typeface="+mn-lt"/>
                <a:ea typeface="+mn-ea"/>
                <a:cs typeface="+mn-cs"/>
                <a:sym typeface="+mn-lt"/>
              </a:rPr>
              <a:t>Activity</a:t>
            </a:r>
            <a:endParaRPr kumimoji="0" lang="sv-SE" sz="1400" b="1"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9" name="Rectangle 8">
            <a:extLst>
              <a:ext uri="{FF2B5EF4-FFF2-40B4-BE49-F238E27FC236}">
                <a16:creationId xmlns:a16="http://schemas.microsoft.com/office/drawing/2014/main" id="{A0AC352F-F8BB-4284-BBEC-34FBE9EEA311}"/>
              </a:ext>
            </a:extLst>
          </p:cNvPr>
          <p:cNvSpPr/>
          <p:nvPr>
            <p:custDataLst>
              <p:tags r:id="rId53"/>
            </p:custDataLst>
          </p:nvPr>
        </p:nvSpPr>
        <p:spPr bwMode="auto">
          <a:xfrm>
            <a:off x="1012825" y="2722563"/>
            <a:ext cx="4445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sv-SE" altLang="en-US" sz="1400" b="0" i="0" u="none" strike="noStrike" kern="1200" cap="none" spc="0" normalizeH="0" baseline="0" noProof="0">
                <a:ln>
                  <a:noFill/>
                </a:ln>
                <a:solidFill>
                  <a:srgbClr val="000000"/>
                </a:solidFill>
                <a:effectLst/>
                <a:uLnTx/>
                <a:uFillTx/>
                <a:latin typeface="+mn-lt"/>
                <a:ea typeface="+mn-ea"/>
                <a:cs typeface="+mn-cs"/>
                <a:sym typeface="+mn-lt"/>
              </a:rPr>
              <a:t>Label</a:t>
            </a:r>
            <a:endParaRPr kumimoji="0" lang="sv-SE" sz="1400" b="0" i="0" u="none" strike="noStrike" kern="1200" cap="none" spc="0" normalizeH="0" baseline="0" noProof="0">
              <a:ln>
                <a:noFill/>
              </a:ln>
              <a:solidFill>
                <a:srgbClr val="000000"/>
              </a:solidFill>
              <a:effectLst/>
              <a:uLnTx/>
              <a:uFillTx/>
              <a:latin typeface="+mn-lt"/>
              <a:ea typeface="+mn-ea"/>
              <a:cs typeface="+mn-cs"/>
              <a:sym typeface="+mn-lt"/>
            </a:endParaRPr>
          </a:p>
        </p:txBody>
      </p:sp>
      <p:sp>
        <p:nvSpPr>
          <p:cNvPr id="62" name="Platshållare för sidfot 5">
            <a:extLst>
              <a:ext uri="{FF2B5EF4-FFF2-40B4-BE49-F238E27FC236}">
                <a16:creationId xmlns:a16="http://schemas.microsoft.com/office/drawing/2014/main" id="{37505965-9FA5-426F-9F54-71817490B72C}"/>
              </a:ext>
            </a:extLst>
          </p:cNvPr>
          <p:cNvSpPr>
            <a:spLocks noGrp="1"/>
          </p:cNvSpPr>
          <p:nvPr>
            <p:ph type="ftr" sz="quarter" idx="11"/>
          </p:nvPr>
        </p:nvSpPr>
        <p:spPr>
          <a:xfrm>
            <a:off x="1075749" y="6093297"/>
            <a:ext cx="9919911" cy="360000"/>
          </a:xfrm>
        </p:spPr>
        <p:txBody>
          <a:bodyPr rtlCol="0"/>
          <a:lstStyle/>
          <a:p>
            <a:pPr rtl="0"/>
            <a:endParaRPr lang="sv-SE" dirty="0"/>
          </a:p>
        </p:txBody>
      </p:sp>
      <p:sp>
        <p:nvSpPr>
          <p:cNvPr id="63" name="Platshållare för bildnummer 6">
            <a:extLst>
              <a:ext uri="{FF2B5EF4-FFF2-40B4-BE49-F238E27FC236}">
                <a16:creationId xmlns:a16="http://schemas.microsoft.com/office/drawing/2014/main" id="{B2458A41-D7C8-496F-812F-4499DE910C27}"/>
              </a:ext>
            </a:extLst>
          </p:cNvPr>
          <p:cNvSpPr>
            <a:spLocks noGrp="1"/>
          </p:cNvSpPr>
          <p:nvPr>
            <p:ph type="sldNum" sz="quarter" idx="12"/>
          </p:nvPr>
        </p:nvSpPr>
        <p:spPr>
          <a:xfrm>
            <a:off x="561000" y="6093297"/>
            <a:ext cx="514750" cy="360041"/>
          </a:xfrm>
        </p:spPr>
        <p:txBody>
          <a:bodyPr rtlCol="0"/>
          <a:lstStyle/>
          <a:p>
            <a:pPr rtl="0"/>
            <a:fld id="{6AAD93A6-52E8-4356-9CA3-73406FE6A396}" type="slidenum">
              <a:rPr lang="sv-SE" smtClean="0"/>
              <a:pPr/>
              <a:t>‹#›</a:t>
            </a:fld>
            <a:endParaRPr lang="sv-SE" dirty="0"/>
          </a:p>
        </p:txBody>
      </p:sp>
      <p:pic>
        <p:nvPicPr>
          <p:cNvPr id="61" name="Bildobjekt 60">
            <a:extLst>
              <a:ext uri="{FF2B5EF4-FFF2-40B4-BE49-F238E27FC236}">
                <a16:creationId xmlns:a16="http://schemas.microsoft.com/office/drawing/2014/main" id="{F922AE83-7F6A-4A77-857B-5C54FFB30848}"/>
              </a:ext>
            </a:extLst>
          </p:cNvPr>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extLst>
      <p:ext uri="{BB962C8B-B14F-4D97-AF65-F5344CB8AC3E}">
        <p14:creationId xmlns:p14="http://schemas.microsoft.com/office/powerpoint/2010/main" val="39736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Hel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59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bild bildbakgrun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0" y="4748256"/>
            <a:ext cx="12192000" cy="498025"/>
          </a:xfrm>
          <a:solidFill>
            <a:schemeClr val="accent1"/>
          </a:solidFill>
        </p:spPr>
        <p:txBody>
          <a:bodyPr rtlCol="0" anchor="ctr">
            <a:noAutofit/>
          </a:bodyPr>
          <a:lstStyle>
            <a:lvl1pPr marL="0" indent="0" algn="ctr" defTabSz="914400" rtl="0" eaLnBrk="1" latinLnBrk="0" hangingPunct="1">
              <a:spcBef>
                <a:spcPct val="20000"/>
              </a:spcBef>
              <a:buClr>
                <a:schemeClr val="accent5"/>
              </a:buClr>
              <a:buSzPct val="110000"/>
              <a:buFont typeface="Wingdings 2" pitchFamily="18" charset="2"/>
              <a:buNone/>
              <a:defRPr lang="sv-SE" sz="1800" kern="1200" dirty="0">
                <a:solidFill>
                  <a:schemeClr val="bg1"/>
                </a:solidFill>
                <a:latin typeface="+mn-lt"/>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
              <a:t>Klicka här för att ändra mall för underrubrikformat</a:t>
            </a:r>
            <a:endParaRPr lang="sv-SE" dirty="0"/>
          </a:p>
        </p:txBody>
      </p:sp>
      <p:pic>
        <p:nvPicPr>
          <p:cNvPr id="12" name="Picture 949" descr="Karolinska Swe RGB"/>
          <p:cNvPicPr>
            <a:picLocks noChangeAspect="1" noChangeArrowheads="1"/>
          </p:cNvPicPr>
          <p:nvPr/>
        </p:nvPicPr>
        <p:blipFill>
          <a:blip r:embed="rId3" cstate="print"/>
          <a:stretch>
            <a:fillRect/>
          </a:stretch>
        </p:blipFill>
        <p:spPr bwMode="auto">
          <a:xfrm>
            <a:off x="427370" y="5943600"/>
            <a:ext cx="2563630" cy="573715"/>
          </a:xfrm>
          <a:prstGeom prst="rect">
            <a:avLst/>
          </a:prstGeom>
          <a:noFill/>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0335" y="6210213"/>
            <a:ext cx="899562" cy="209066"/>
          </a:xfrm>
          <a:prstGeom prst="rect">
            <a:avLst/>
          </a:prstGeom>
        </p:spPr>
      </p:pic>
      <p:sp>
        <p:nvSpPr>
          <p:cNvPr id="2" name="Rubrik 1"/>
          <p:cNvSpPr>
            <a:spLocks noGrp="1"/>
          </p:cNvSpPr>
          <p:nvPr>
            <p:ph type="ctrTitle"/>
          </p:nvPr>
        </p:nvSpPr>
        <p:spPr>
          <a:xfrm>
            <a:off x="0" y="3721688"/>
            <a:ext cx="12192000" cy="1026568"/>
          </a:xfrm>
          <a:solidFill>
            <a:srgbClr val="004169"/>
          </a:solidFill>
        </p:spPr>
        <p:txBody>
          <a:bodyPr lIns="216000" tIns="216000" rIns="216000" bIns="216000" rtlCol="0" anchor="b">
            <a:noAutofit/>
          </a:bodyPr>
          <a:lstStyle>
            <a:lvl1pPr marL="0" algn="ctr" defTabSz="914400" rtl="0" eaLnBrk="1" latinLnBrk="0" hangingPunct="1">
              <a:spcBef>
                <a:spcPct val="0"/>
              </a:spcBef>
              <a:buNone/>
              <a:defRPr lang="sv-SE" sz="3600" b="0" kern="1200" dirty="0">
                <a:solidFill>
                  <a:schemeClr val="bg1"/>
                </a:solidFill>
                <a:latin typeface="+mj-lt"/>
                <a:ea typeface="Open Sans Semibold" panose="020B0706030804020204" pitchFamily="34" charset="0"/>
                <a:cs typeface="Open Sans Semibold" panose="020B0706030804020204" pitchFamily="34" charset="0"/>
              </a:defRPr>
            </a:lvl1pPr>
          </a:lstStyle>
          <a:p>
            <a:pPr rtl="0"/>
            <a:r>
              <a:rPr lang="en"/>
              <a:t>Klicka här för att ändra mall för rubrikformat</a:t>
            </a:r>
            <a:endParaRPr lang="sv-SE" dirty="0"/>
          </a:p>
        </p:txBody>
      </p:sp>
    </p:spTree>
    <p:custDataLst>
      <p:tags r:id="rId1"/>
    </p:custDataLst>
    <p:extLst>
      <p:ext uri="{BB962C8B-B14F-4D97-AF65-F5344CB8AC3E}">
        <p14:creationId xmlns:p14="http://schemas.microsoft.com/office/powerpoint/2010/main" val="367210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bild mörk bildbakgrund">
    <p:bg>
      <p:bgPr>
        <a:solidFill>
          <a:schemeClr val="bg2"/>
        </a:solidFill>
        <a:effectLst/>
      </p:bgPr>
    </p:bg>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0" y="4748256"/>
            <a:ext cx="12192000" cy="498025"/>
          </a:xfrm>
          <a:solidFill>
            <a:schemeClr val="accent1"/>
          </a:solidFill>
        </p:spPr>
        <p:txBody>
          <a:bodyPr rtlCol="0" anchor="ctr">
            <a:noAutofit/>
          </a:bodyPr>
          <a:lstStyle>
            <a:lvl1pPr marL="0" indent="0" algn="ctr" defTabSz="914400" rtl="0" eaLnBrk="1" latinLnBrk="0" hangingPunct="1">
              <a:spcBef>
                <a:spcPct val="20000"/>
              </a:spcBef>
              <a:buClr>
                <a:schemeClr val="accent5"/>
              </a:buClr>
              <a:buSzPct val="110000"/>
              <a:buFont typeface="Wingdings 2" pitchFamily="18" charset="2"/>
              <a:buNone/>
              <a:defRPr lang="sv-SE" sz="1800" kern="1200" dirty="0">
                <a:solidFill>
                  <a:schemeClr val="bg1"/>
                </a:solidFill>
                <a:latin typeface="+mn-lt"/>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
              <a:t>Klicka här för att ändra mall för underrubrikformat</a:t>
            </a:r>
            <a:endParaRPr lang="sv-SE" dirty="0"/>
          </a:p>
        </p:txBody>
      </p:sp>
      <p:sp>
        <p:nvSpPr>
          <p:cNvPr id="2" name="Rubrik 1"/>
          <p:cNvSpPr>
            <a:spLocks noGrp="1"/>
          </p:cNvSpPr>
          <p:nvPr>
            <p:ph type="ctrTitle"/>
          </p:nvPr>
        </p:nvSpPr>
        <p:spPr>
          <a:xfrm>
            <a:off x="0" y="3721688"/>
            <a:ext cx="12192000" cy="1026568"/>
          </a:xfrm>
          <a:solidFill>
            <a:srgbClr val="004169"/>
          </a:solidFill>
        </p:spPr>
        <p:txBody>
          <a:bodyPr lIns="216000" tIns="216000" rIns="216000" bIns="216000" rtlCol="0" anchor="b">
            <a:noAutofit/>
          </a:bodyPr>
          <a:lstStyle>
            <a:lvl1pPr marL="0" algn="ctr" defTabSz="914400" rtl="0" eaLnBrk="1" latinLnBrk="0" hangingPunct="1">
              <a:spcBef>
                <a:spcPct val="0"/>
              </a:spcBef>
              <a:buNone/>
              <a:defRPr lang="sv-SE" sz="3600" b="0" kern="1200" dirty="0">
                <a:solidFill>
                  <a:schemeClr val="bg1"/>
                </a:solidFill>
                <a:latin typeface="+mj-lt"/>
                <a:ea typeface="Open Sans Semibold" panose="020B0706030804020204" pitchFamily="34" charset="0"/>
                <a:cs typeface="Open Sans Semibold" panose="020B0706030804020204" pitchFamily="34" charset="0"/>
              </a:defRPr>
            </a:lvl1pPr>
          </a:lstStyle>
          <a:p>
            <a:pPr rtl="0"/>
            <a:r>
              <a:rPr lang="en"/>
              <a:t>Klicka här för att ändra mall för rubrikformat</a:t>
            </a:r>
            <a:endParaRPr lang="sv-SE" dirty="0"/>
          </a:p>
        </p:txBody>
      </p:sp>
      <p:sp>
        <p:nvSpPr>
          <p:cNvPr id="6" name="Platshållare för text 10">
            <a:extLst>
              <a:ext uri="{FF2B5EF4-FFF2-40B4-BE49-F238E27FC236}">
                <a16:creationId xmlns:a16="http://schemas.microsoft.com/office/drawing/2014/main" id="{527FF34C-700A-4BF6-9A65-42C2E98835A5}"/>
              </a:ext>
            </a:extLst>
          </p:cNvPr>
          <p:cNvSpPr>
            <a:spLocks noGrp="1"/>
          </p:cNvSpPr>
          <p:nvPr>
            <p:ph type="body" sz="quarter" idx="12" hasCustomPrompt="1"/>
          </p:nvPr>
        </p:nvSpPr>
        <p:spPr>
          <a:xfrm>
            <a:off x="10671808" y="6197704"/>
            <a:ext cx="964800" cy="223200"/>
          </a:xfrm>
          <a:blipFill>
            <a:blip r:embed="rId3">
              <a:extLst>
                <a:ext uri="{96DAC541-7B7A-43D3-8B79-37D633B846F1}">
                  <asvg:svgBlip xmlns:asvg="http://schemas.microsoft.com/office/drawing/2016/SVG/main" r:embed="rId4"/>
                </a:ext>
              </a:extLst>
            </a:blip>
            <a:stretch>
              <a:fillRect/>
            </a:stretch>
          </a:blipFill>
        </p:spPr>
        <p:txBody>
          <a:bodyPr rtlCol="0"/>
          <a:lstStyle>
            <a:lvl1pPr marL="0" indent="0">
              <a:buNone/>
              <a:defRPr/>
            </a:lvl1pPr>
          </a:lstStyle>
          <a:p>
            <a:pPr lvl="0" rtl="0"/>
            <a:r>
              <a:rPr lang="en"/>
              <a:t> </a:t>
            </a:r>
            <a:endParaRPr lang="en-US" dirty="0"/>
          </a:p>
        </p:txBody>
      </p:sp>
      <p:sp>
        <p:nvSpPr>
          <p:cNvPr id="8" name="textruta 7">
            <a:extLst>
              <a:ext uri="{FF2B5EF4-FFF2-40B4-BE49-F238E27FC236}">
                <a16:creationId xmlns:a16="http://schemas.microsoft.com/office/drawing/2014/main" id="{032A4349-1D28-4F26-9226-360B78DCAB67}"/>
              </a:ext>
            </a:extLst>
          </p:cNvPr>
          <p:cNvSpPr txBox="1"/>
          <p:nvPr/>
        </p:nvSpPr>
        <p:spPr>
          <a:xfrm>
            <a:off x="-2438400" y="6005405"/>
            <a:ext cx="2365300" cy="830997"/>
          </a:xfrm>
          <a:prstGeom prst="rect">
            <a:avLst/>
          </a:prstGeom>
          <a:noFill/>
        </p:spPr>
        <p:txBody>
          <a:bodyPr wrap="square" rtlCol="0">
            <a:spAutoFit/>
          </a:bodyPr>
          <a:lstStyle/>
          <a:p>
            <a:pPr rtl="0"/>
            <a:r>
              <a:rPr lang="en" sz="1200" i="1">
                <a:latin typeface="Open Sans" panose="020B0606030504020204" pitchFamily="34" charset="0"/>
                <a:ea typeface="Open Sans" panose="020B0606030504020204" pitchFamily="34" charset="0"/>
                <a:cs typeface="Open Sans" panose="020B0606030504020204" pitchFamily="34" charset="0"/>
              </a:rPr>
              <a:t>OBS: Logotyperna för Karolinska Universitetssjukhuset och Region Stockholm får inte flyttas eller ändras</a:t>
            </a:r>
            <a:endParaRPr lang="en-US" sz="12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Platshållare för text 5">
            <a:extLst>
              <a:ext uri="{FF2B5EF4-FFF2-40B4-BE49-F238E27FC236}">
                <a16:creationId xmlns:a16="http://schemas.microsoft.com/office/drawing/2014/main" id="{69340F91-B8C5-4D56-BD0B-58D3C8C361DE}"/>
              </a:ext>
            </a:extLst>
          </p:cNvPr>
          <p:cNvSpPr>
            <a:spLocks noGrp="1"/>
          </p:cNvSpPr>
          <p:nvPr>
            <p:ph type="body" sz="quarter" idx="11" hasCustomPrompt="1"/>
          </p:nvPr>
        </p:nvSpPr>
        <p:spPr>
          <a:xfrm>
            <a:off x="422200" y="5941283"/>
            <a:ext cx="2570400" cy="572400"/>
          </a:xfrm>
          <a:blipFill>
            <a:blip r:embed="rId5">
              <a:extLst>
                <a:ext uri="{96DAC541-7B7A-43D3-8B79-37D633B846F1}">
                  <asvg:svgBlip xmlns:asvg="http://schemas.microsoft.com/office/drawing/2016/SVG/main" r:embed="rId6"/>
                </a:ext>
              </a:extLst>
            </a:blip>
            <a:stretch>
              <a:fillRect/>
            </a:stretch>
          </a:blipFill>
        </p:spPr>
        <p:txBody>
          <a:bodyPr rtlCol="0"/>
          <a:lstStyle>
            <a:lvl1pPr marL="0" indent="0">
              <a:buNone/>
              <a:defRPr/>
            </a:lvl1pPr>
          </a:lstStyle>
          <a:p>
            <a:pPr lvl="0" rtl="0"/>
            <a:r>
              <a:rPr lang="en"/>
              <a:t>  </a:t>
            </a:r>
            <a:endParaRPr lang="en-US" dirty="0"/>
          </a:p>
        </p:txBody>
      </p:sp>
    </p:spTree>
    <p:custDataLst>
      <p:tags r:id="rId1"/>
    </p:custDataLst>
    <p:extLst>
      <p:ext uri="{BB962C8B-B14F-4D97-AF65-F5344CB8AC3E}">
        <p14:creationId xmlns:p14="http://schemas.microsoft.com/office/powerpoint/2010/main" val="14636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blå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
              <a:t>Klicka här för att ändra mall för rubrikformat</a:t>
            </a:r>
            <a:endParaRPr lang="sv-SE" dirty="0"/>
          </a:p>
        </p:txBody>
      </p:sp>
      <p:sp>
        <p:nvSpPr>
          <p:cNvPr id="7" name="Platshållare för innehåll 2"/>
          <p:cNvSpPr>
            <a:spLocks noGrp="1"/>
          </p:cNvSpPr>
          <p:nvPr>
            <p:ph idx="1"/>
          </p:nvPr>
        </p:nvSpPr>
        <p:spPr>
          <a:xfrm>
            <a:off x="561001" y="1600201"/>
            <a:ext cx="11114998" cy="4277072"/>
          </a:xfrm>
        </p:spPr>
        <p:txBody>
          <a:bodyPr rtlCol="0"/>
          <a:lstStyle>
            <a:lvl1pPr>
              <a:buClr>
                <a:schemeClr val="tx2"/>
              </a:buClr>
              <a:buFont typeface="Wingdings 2" pitchFamily="18" charset="2"/>
              <a:buChar char=""/>
              <a:defRPr/>
            </a:lvl1pPr>
            <a:lvl2pPr>
              <a:buClr>
                <a:schemeClr val="tx2"/>
              </a:buClr>
              <a:buSzPct val="100000"/>
              <a:buFont typeface="Wingdings 2" pitchFamily="18" charset="2"/>
              <a:buChar char=""/>
              <a:defRPr sz="2100"/>
            </a:lvl2pPr>
            <a:lvl3pPr>
              <a:buClr>
                <a:schemeClr val="tx2"/>
              </a:buClr>
              <a:buSzPct val="100000"/>
              <a:buFont typeface="Wingdings 2" pitchFamily="18" charset="2"/>
              <a:buChar char=""/>
              <a:defRPr sz="1800"/>
            </a:lvl3pPr>
            <a:lvl4pPr>
              <a:buClr>
                <a:schemeClr val="tx2"/>
              </a:buClr>
              <a:buSzPct val="100000"/>
              <a:buFont typeface="Wingdings 2" pitchFamily="18" charset="2"/>
              <a:buChar char=""/>
              <a:defRPr sz="1600"/>
            </a:lvl4pPr>
            <a:lvl5pPr>
              <a:buClr>
                <a:schemeClr val="tx2"/>
              </a:buClr>
              <a:buSzPct val="100000"/>
              <a:buFont typeface="Wingdings 2" pitchFamily="18" charset="2"/>
              <a:buChar char=""/>
              <a:defRPr sz="1600"/>
            </a:lvl5pPr>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endParaRPr lang="sv-SE" dirty="0"/>
          </a:p>
        </p:txBody>
      </p:sp>
      <p:sp>
        <p:nvSpPr>
          <p:cNvPr id="9" name="Platshållare för sidfot 4">
            <a:extLst>
              <a:ext uri="{FF2B5EF4-FFF2-40B4-BE49-F238E27FC236}">
                <a16:creationId xmlns:a16="http://schemas.microsoft.com/office/drawing/2014/main" id="{4A022F5A-FCDE-4C40-9AB8-FC257436DA33}"/>
              </a:ext>
            </a:extLst>
          </p:cNvPr>
          <p:cNvSpPr>
            <a:spLocks noGrp="1"/>
          </p:cNvSpPr>
          <p:nvPr>
            <p:ph type="ftr" sz="quarter" idx="3"/>
          </p:nvPr>
        </p:nvSpPr>
        <p:spPr>
          <a:xfrm>
            <a:off x="1075749" y="6093297"/>
            <a:ext cx="9919911" cy="360000"/>
          </a:xfrm>
          <a:prstGeom prst="rect">
            <a:avLst/>
          </a:prstGeom>
        </p:spPr>
        <p:txBody>
          <a:bodyPr vert="horz" lIns="91440" tIns="45720" rIns="91440" bIns="45720" rtlCol="0" anchor="ctr"/>
          <a:lstStyle>
            <a:lvl1pPr algn="l">
              <a:defRPr sz="1200">
                <a:solidFill>
                  <a:schemeClr val="tx1"/>
                </a:solidFill>
                <a:latin typeface="+mn-lt"/>
                <a:ea typeface="Open Sans" pitchFamily="34" charset="0"/>
                <a:cs typeface="Open Sans" pitchFamily="34" charset="0"/>
              </a:defRPr>
            </a:lvl1pPr>
          </a:lstStyle>
          <a:p>
            <a:pPr rtl="0"/>
            <a:endParaRPr lang="sv-SE" dirty="0"/>
          </a:p>
        </p:txBody>
      </p:sp>
      <p:sp>
        <p:nvSpPr>
          <p:cNvPr id="10" name="Platshållare för bildnummer 5">
            <a:extLst>
              <a:ext uri="{FF2B5EF4-FFF2-40B4-BE49-F238E27FC236}">
                <a16:creationId xmlns:a16="http://schemas.microsoft.com/office/drawing/2014/main" id="{511915FB-F6BB-4464-9536-1BD5C327B39B}"/>
              </a:ext>
            </a:extLst>
          </p:cNvPr>
          <p:cNvSpPr>
            <a:spLocks noGrp="1"/>
          </p:cNvSpPr>
          <p:nvPr>
            <p:ph type="sldNum" sz="quarter" idx="4"/>
          </p:nvPr>
        </p:nvSpPr>
        <p:spPr>
          <a:xfrm>
            <a:off x="561000" y="6093297"/>
            <a:ext cx="514750" cy="360041"/>
          </a:xfrm>
          <a:prstGeom prst="rect">
            <a:avLst/>
          </a:prstGeom>
        </p:spPr>
        <p:txBody>
          <a:bodyPr vert="horz" lIns="91440" tIns="45720" rIns="91440" bIns="45720" rtlCol="0" anchor="ctr"/>
          <a:lstStyle>
            <a:lvl1pPr algn="l">
              <a:defRPr sz="1200">
                <a:solidFill>
                  <a:schemeClr val="tx1"/>
                </a:solidFill>
                <a:latin typeface="+mn-lt"/>
                <a:ea typeface="Open Sans" pitchFamily="34" charset="0"/>
                <a:cs typeface="Open Sans" pitchFamily="34" charset="0"/>
              </a:defRPr>
            </a:lvl1pPr>
          </a:lstStyle>
          <a:p>
            <a:pPr rtl="0"/>
            <a:fld id="{6AAD93A6-52E8-4356-9CA3-73406FE6A396}" type="slidenum">
              <a:rPr lang="sv-SE" smtClean="0"/>
              <a:pPr/>
              <a:t>‹#›</a:t>
            </a:fld>
            <a:endParaRPr lang="sv-SE" dirty="0"/>
          </a:p>
        </p:txBody>
      </p:sp>
      <p:pic>
        <p:nvPicPr>
          <p:cNvPr id="11" name="Bildobjekt 10">
            <a:extLst>
              <a:ext uri="{FF2B5EF4-FFF2-40B4-BE49-F238E27FC236}">
                <a16:creationId xmlns:a16="http://schemas.microsoft.com/office/drawing/2014/main" id="{ADAAC2FE-143E-4702-930E-FD1E05619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1045442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alvfet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lvl1pPr>
              <a:defRPr b="1">
                <a:latin typeface="+mn-lt"/>
              </a:defRPr>
            </a:lvl1pPr>
          </a:lstStyle>
          <a:p>
            <a:pPr rtl="0"/>
            <a:r>
              <a:rPr lang="en"/>
              <a:t>Klicka här för att ändra mall för rubrikformat</a:t>
            </a:r>
            <a:endParaRPr lang="sv-SE" dirty="0"/>
          </a:p>
        </p:txBody>
      </p:sp>
      <p:sp>
        <p:nvSpPr>
          <p:cNvPr id="5" name="Platshållare för sidfot 4"/>
          <p:cNvSpPr>
            <a:spLocks noGrp="1"/>
          </p:cNvSpPr>
          <p:nvPr>
            <p:ph type="ftr" sz="quarter" idx="11"/>
          </p:nvPr>
        </p:nvSpPr>
        <p:spPr/>
        <p:txBody>
          <a:bodyPr rtlCol="0"/>
          <a:lstStyle>
            <a:lvl1pPr>
              <a:defRPr>
                <a:latin typeface="+mn-lt"/>
              </a:defRPr>
            </a:lvl1pPr>
          </a:lstStyle>
          <a:p>
            <a:pPr rtl="0"/>
            <a:endParaRPr lang="sv-SE"/>
          </a:p>
        </p:txBody>
      </p:sp>
      <p:sp>
        <p:nvSpPr>
          <p:cNvPr id="6" name="Platshållare för bildnummer 5"/>
          <p:cNvSpPr>
            <a:spLocks noGrp="1"/>
          </p:cNvSpPr>
          <p:nvPr>
            <p:ph type="sldNum" sz="quarter" idx="12"/>
          </p:nvPr>
        </p:nvSpPr>
        <p:spPr/>
        <p:txBody>
          <a:bodyPr rtlCol="0"/>
          <a:lstStyle>
            <a:lvl1pPr>
              <a:defRPr>
                <a:latin typeface="+mn-lt"/>
              </a:defRPr>
            </a:lvl1pPr>
          </a:lstStyle>
          <a:p>
            <a:pPr rtl="0"/>
            <a:fld id="{6AAD93A6-52E8-4356-9CA3-73406FE6A396}" type="slidenum">
              <a:rPr lang="sv-SE" smtClean="0"/>
              <a:pPr/>
              <a:t>‹#›</a:t>
            </a:fld>
            <a:endParaRPr lang="sv-SE" dirty="0"/>
          </a:p>
        </p:txBody>
      </p:sp>
      <p:sp>
        <p:nvSpPr>
          <p:cNvPr id="7" name="Platshållare för innehåll 2"/>
          <p:cNvSpPr>
            <a:spLocks noGrp="1"/>
          </p:cNvSpPr>
          <p:nvPr>
            <p:ph idx="1"/>
          </p:nvPr>
        </p:nvSpPr>
        <p:spPr>
          <a:xfrm>
            <a:off x="561001" y="1600201"/>
            <a:ext cx="11114998" cy="4277072"/>
          </a:xfrm>
        </p:spPr>
        <p:txBody>
          <a:bodyPr rtlCol="0"/>
          <a:lstStyle>
            <a:lvl1pPr>
              <a:buClr>
                <a:schemeClr val="tx2"/>
              </a:buClr>
              <a:buFont typeface="Wingdings 2" pitchFamily="18" charset="2"/>
              <a:buChar char=""/>
              <a:defRPr/>
            </a:lvl1pPr>
            <a:lvl2pPr>
              <a:buClr>
                <a:schemeClr val="tx2"/>
              </a:buClr>
              <a:buSzPct val="100000"/>
              <a:buFont typeface="Wingdings 2" pitchFamily="18" charset="2"/>
              <a:buChar char=""/>
              <a:defRPr sz="2100"/>
            </a:lvl2pPr>
            <a:lvl3pPr>
              <a:buClr>
                <a:schemeClr val="tx2"/>
              </a:buClr>
              <a:buSzPct val="100000"/>
              <a:buFont typeface="Wingdings 2" pitchFamily="18" charset="2"/>
              <a:buChar char=""/>
              <a:defRPr sz="1800"/>
            </a:lvl3pPr>
            <a:lvl4pPr>
              <a:buClr>
                <a:schemeClr val="tx2"/>
              </a:buClr>
              <a:buSzPct val="100000"/>
              <a:buFont typeface="Wingdings 2" pitchFamily="18" charset="2"/>
              <a:buChar char=""/>
              <a:defRPr sz="1600"/>
            </a:lvl4pPr>
            <a:lvl5pPr>
              <a:buClr>
                <a:schemeClr val="tx2"/>
              </a:buClr>
              <a:buSzPct val="100000"/>
              <a:buFont typeface="Wingdings 2" pitchFamily="18" charset="2"/>
              <a:buChar char=""/>
              <a:defRPr sz="1600"/>
            </a:lvl5pPr>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endParaRPr lang="sv-SE" dirty="0"/>
          </a:p>
        </p:txBody>
      </p:sp>
      <p:pic>
        <p:nvPicPr>
          <p:cNvPr id="9" name="Bildobjekt 8">
            <a:extLst>
              <a:ext uri="{FF2B5EF4-FFF2-40B4-BE49-F238E27FC236}">
                <a16:creationId xmlns:a16="http://schemas.microsoft.com/office/drawing/2014/main" id="{47972CD8-E531-4F17-9FEC-5AA4A7973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304999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
              <a:t>Klicka här för att ändra mall för rubrikformat</a:t>
            </a:r>
            <a:endParaRPr lang="sv-SE" dirty="0"/>
          </a:p>
        </p:txBody>
      </p:sp>
      <p:sp>
        <p:nvSpPr>
          <p:cNvPr id="3" name="Platshållare för innehåll 2"/>
          <p:cNvSpPr>
            <a:spLocks noGrp="1"/>
          </p:cNvSpPr>
          <p:nvPr>
            <p:ph idx="1"/>
          </p:nvPr>
        </p:nvSpPr>
        <p:spPr/>
        <p:txBody>
          <a:bodyPr rtlCol="0"/>
          <a:lstStyle>
            <a:lvl1pPr marL="0" indent="0">
              <a:buFontTx/>
              <a:buNone/>
              <a:defRPr/>
            </a:lvl1pPr>
            <a:lvl2pPr>
              <a:buFontTx/>
              <a:buNone/>
              <a:defRPr/>
            </a:lvl2pPr>
            <a:lvl3pPr>
              <a:buFontTx/>
              <a:buNone/>
              <a:defRPr/>
            </a:lvl3pPr>
            <a:lvl4pPr>
              <a:buFontTx/>
              <a:buNone/>
              <a:defRPr/>
            </a:lvl4pPr>
            <a:lvl5pPr>
              <a:buFontTx/>
              <a:buNone/>
              <a:defRPr/>
            </a:lvl5pPr>
          </a:lstStyle>
          <a:p>
            <a:pPr lvl="0" rtl="0"/>
            <a:r>
              <a:rPr lang="en"/>
              <a:t>Klicka här för att ändra format på bakgrundstexten</a:t>
            </a:r>
          </a:p>
        </p:txBody>
      </p:sp>
      <p:sp>
        <p:nvSpPr>
          <p:cNvPr id="8" name="Platshållare för sidfot 4">
            <a:extLst>
              <a:ext uri="{FF2B5EF4-FFF2-40B4-BE49-F238E27FC236}">
                <a16:creationId xmlns:a16="http://schemas.microsoft.com/office/drawing/2014/main" id="{B646B450-F975-484C-BEC9-E8B87D6B24C6}"/>
              </a:ext>
            </a:extLst>
          </p:cNvPr>
          <p:cNvSpPr>
            <a:spLocks noGrp="1"/>
          </p:cNvSpPr>
          <p:nvPr>
            <p:ph type="ftr" sz="quarter" idx="3"/>
          </p:nvPr>
        </p:nvSpPr>
        <p:spPr>
          <a:xfrm>
            <a:off x="1075749" y="6093297"/>
            <a:ext cx="9919911" cy="360000"/>
          </a:xfrm>
          <a:prstGeom prst="rect">
            <a:avLst/>
          </a:prstGeom>
        </p:spPr>
        <p:txBody>
          <a:bodyPr vert="horz" lIns="91440" tIns="45720" rIns="91440" bIns="45720" rtlCol="0" anchor="ctr"/>
          <a:lstStyle>
            <a:lvl1pPr algn="l">
              <a:defRPr sz="1200">
                <a:solidFill>
                  <a:schemeClr val="tx1"/>
                </a:solidFill>
                <a:latin typeface="+mn-lt"/>
                <a:ea typeface="Open Sans" pitchFamily="34" charset="0"/>
                <a:cs typeface="Open Sans" pitchFamily="34" charset="0"/>
              </a:defRPr>
            </a:lvl1pPr>
          </a:lstStyle>
          <a:p>
            <a:pPr rtl="0"/>
            <a:endParaRPr lang="sv-SE" dirty="0"/>
          </a:p>
        </p:txBody>
      </p:sp>
      <p:sp>
        <p:nvSpPr>
          <p:cNvPr id="9" name="Platshållare för bildnummer 5">
            <a:extLst>
              <a:ext uri="{FF2B5EF4-FFF2-40B4-BE49-F238E27FC236}">
                <a16:creationId xmlns:a16="http://schemas.microsoft.com/office/drawing/2014/main" id="{449294C3-22A1-47B2-A0B3-D1E55615BA80}"/>
              </a:ext>
            </a:extLst>
          </p:cNvPr>
          <p:cNvSpPr>
            <a:spLocks noGrp="1"/>
          </p:cNvSpPr>
          <p:nvPr>
            <p:ph type="sldNum" sz="quarter" idx="4"/>
          </p:nvPr>
        </p:nvSpPr>
        <p:spPr>
          <a:xfrm>
            <a:off x="561000" y="6093297"/>
            <a:ext cx="514750" cy="360041"/>
          </a:xfrm>
          <a:prstGeom prst="rect">
            <a:avLst/>
          </a:prstGeom>
        </p:spPr>
        <p:txBody>
          <a:bodyPr vert="horz" lIns="91440" tIns="45720" rIns="91440" bIns="45720" rtlCol="0" anchor="ctr"/>
          <a:lstStyle>
            <a:lvl1pPr algn="l">
              <a:defRPr sz="1200">
                <a:solidFill>
                  <a:schemeClr val="tx1"/>
                </a:solidFill>
                <a:latin typeface="+mn-lt"/>
                <a:ea typeface="Open Sans" pitchFamily="34" charset="0"/>
                <a:cs typeface="Open Sans" pitchFamily="34" charset="0"/>
              </a:defRPr>
            </a:lvl1pPr>
          </a:lstStyle>
          <a:p>
            <a:pPr rtl="0"/>
            <a:fld id="{6AAD93A6-52E8-4356-9CA3-73406FE6A396}" type="slidenum">
              <a:rPr lang="sv-SE" smtClean="0"/>
              <a:pPr/>
              <a:t>‹#›</a:t>
            </a:fld>
            <a:endParaRPr lang="sv-SE" dirty="0"/>
          </a:p>
        </p:txBody>
      </p:sp>
      <p:pic>
        <p:nvPicPr>
          <p:cNvPr id="10" name="Bildobjekt 9">
            <a:extLst>
              <a:ext uri="{FF2B5EF4-FFF2-40B4-BE49-F238E27FC236}">
                <a16:creationId xmlns:a16="http://schemas.microsoft.com/office/drawing/2014/main" id="{53CD286D-E207-407E-B70E-7CCC14143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33162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7511402-855F-4880-9B6E-FFFB67ECAC36}"/>
              </a:ext>
            </a:extLst>
          </p:cNvPr>
          <p:cNvGraphicFramePr>
            <a:graphicFrameLocks noChangeAspect="1"/>
          </p:cNvGraphicFramePr>
          <p:nvPr>
            <p:custDataLst>
              <p:tags r:id="rId1"/>
            </p:custDataLst>
            <p:extLst>
              <p:ext uri="{D42A27DB-BD31-4B8C-83A1-F6EECF244321}">
                <p14:modId xmlns:p14="http://schemas.microsoft.com/office/powerpoint/2010/main" val="1689429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9" name="Object 8" hidden="1">
                        <a:extLst>
                          <a:ext uri="{FF2B5EF4-FFF2-40B4-BE49-F238E27FC236}">
                            <a16:creationId xmlns:a16="http://schemas.microsoft.com/office/drawing/2014/main" id="{B7511402-855F-4880-9B6E-FFFB67ECAC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89A61B4-4249-46CB-9666-779FF581424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sv-SE" sz="2800" b="0" i="0" baseline="0" dirty="0">
              <a:latin typeface="Open Sans" panose="020B0606030504020204" pitchFamily="34" charset="0"/>
              <a:ea typeface="+mj-ea"/>
              <a:cs typeface="+mj-cs"/>
              <a:sym typeface="Avenir Next LT Pro" panose="020B0504020202020204" pitchFamily="34" charset="0"/>
            </a:endParaRPr>
          </a:p>
        </p:txBody>
      </p:sp>
      <p:sp>
        <p:nvSpPr>
          <p:cNvPr id="2" name="Title 1">
            <a:extLst>
              <a:ext uri="{FF2B5EF4-FFF2-40B4-BE49-F238E27FC236}">
                <a16:creationId xmlns:a16="http://schemas.microsoft.com/office/drawing/2014/main" id="{E01A1B55-2649-4240-AB08-F304D18EB420}"/>
              </a:ext>
            </a:extLst>
          </p:cNvPr>
          <p:cNvSpPr>
            <a:spLocks noGrp="1"/>
          </p:cNvSpPr>
          <p:nvPr>
            <p:ph type="title"/>
          </p:nvPr>
        </p:nvSpPr>
        <p:spPr>
          <a:xfrm>
            <a:off x="561000" y="1036637"/>
            <a:ext cx="4169631" cy="1372761"/>
          </a:xfrm>
          <a:prstGeom prst="rect">
            <a:avLst/>
          </a:prstGeom>
        </p:spPr>
        <p:txBody>
          <a:bodyPr rtlCol="0" anchor="t">
            <a:noAutofit/>
          </a:bodyPr>
          <a:lstStyle>
            <a:lvl1pPr>
              <a:defRPr sz="3200"/>
            </a:lvl1pPr>
          </a:lstStyle>
          <a:p>
            <a:pPr rtl="0"/>
            <a:r>
              <a:rPr lang="en"/>
              <a:t>Klicka här för att ändra mall för rubrikformat</a:t>
            </a:r>
            <a:endParaRPr lang="sv-SE" dirty="0"/>
          </a:p>
        </p:txBody>
      </p:sp>
      <p:sp>
        <p:nvSpPr>
          <p:cNvPr id="3" name="Content Placeholder 2">
            <a:extLst>
              <a:ext uri="{FF2B5EF4-FFF2-40B4-BE49-F238E27FC236}">
                <a16:creationId xmlns:a16="http://schemas.microsoft.com/office/drawing/2014/main" id="{CB1443DA-5085-4361-98A8-571345792E98}"/>
              </a:ext>
            </a:extLst>
          </p:cNvPr>
          <p:cNvSpPr>
            <a:spLocks noGrp="1"/>
          </p:cNvSpPr>
          <p:nvPr>
            <p:ph idx="1"/>
          </p:nvPr>
        </p:nvSpPr>
        <p:spPr>
          <a:xfrm>
            <a:off x="4924426" y="1036637"/>
            <a:ext cx="6494019" cy="4832350"/>
          </a:xfrm>
          <a:prstGeom prst="rect">
            <a:avLst/>
          </a:prstGeom>
        </p:spPr>
        <p:txBody>
          <a:bodyPr rtlCol="0">
            <a:normAutofit/>
          </a:bodyPr>
          <a:lstStyle>
            <a:lvl1pPr marL="176213" indent="-176213">
              <a:buClr>
                <a:schemeClr val="tx2"/>
              </a:buClr>
              <a:buFont typeface="Arial" panose="020B0604020202020204" pitchFamily="34" charset="0"/>
              <a:buChar char="•"/>
              <a:defRPr sz="2400"/>
            </a:lvl1pPr>
            <a:lvl2pPr marL="447675" indent="-176213">
              <a:buClr>
                <a:schemeClr val="tx2"/>
              </a:buClr>
              <a:buFont typeface="Calibri" panose="020F0502020204030204" pitchFamily="34" charset="0"/>
              <a:buChar char="-"/>
              <a:defRPr sz="2000"/>
            </a:lvl2pPr>
            <a:lvl3pPr marL="630238" indent="-182563">
              <a:buClr>
                <a:schemeClr val="tx2"/>
              </a:buClr>
              <a:buFont typeface="Calibri" panose="020F0502020204030204" pitchFamily="34" charset="0"/>
              <a:buChar char="-"/>
              <a:defRPr sz="1800"/>
            </a:lvl3pPr>
            <a:lvl4pPr marL="806450" indent="-176213">
              <a:buClr>
                <a:schemeClr val="tx2"/>
              </a:buClr>
              <a:buFont typeface="Calibri" panose="020F0502020204030204" pitchFamily="34" charset="0"/>
              <a:buChar char="-"/>
              <a:defRPr sz="1600"/>
            </a:lvl4pPr>
            <a:lvl5pPr marL="989013" indent="-182563">
              <a:buClr>
                <a:schemeClr val="tx2"/>
              </a:buClr>
              <a:buFont typeface="Calibri" panose="020F0502020204030204" pitchFamily="34" charset="0"/>
              <a:buChar char="-"/>
              <a:defRPr sz="1400"/>
            </a:lvl5pPr>
            <a:lvl6pPr>
              <a:defRPr sz="2000"/>
            </a:lvl6pPr>
            <a:lvl7pPr>
              <a:defRPr sz="2000"/>
            </a:lvl7pPr>
            <a:lvl8pPr>
              <a:defRPr sz="2000"/>
            </a:lvl8pPr>
            <a:lvl9pPr>
              <a:defRPr sz="2000"/>
            </a:lvl9pPr>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endParaRPr lang="sv-SE" dirty="0"/>
          </a:p>
        </p:txBody>
      </p:sp>
      <p:sp>
        <p:nvSpPr>
          <p:cNvPr id="4" name="Text Placeholder 3">
            <a:extLst>
              <a:ext uri="{FF2B5EF4-FFF2-40B4-BE49-F238E27FC236}">
                <a16:creationId xmlns:a16="http://schemas.microsoft.com/office/drawing/2014/main" id="{B6CC58C0-7C94-4FA0-8579-A5D5760CF91B}"/>
              </a:ext>
            </a:extLst>
          </p:cNvPr>
          <p:cNvSpPr>
            <a:spLocks noGrp="1"/>
          </p:cNvSpPr>
          <p:nvPr>
            <p:ph type="body" sz="half" idx="2"/>
          </p:nvPr>
        </p:nvSpPr>
        <p:spPr>
          <a:xfrm>
            <a:off x="561000" y="2637998"/>
            <a:ext cx="4169631" cy="3230989"/>
          </a:xfrm>
          <a:prstGeom prst="rect">
            <a:avLst/>
          </a:prstGeom>
        </p:spPr>
        <p:txBody>
          <a:bodyPr rtlCol="0"/>
          <a:lstStyle>
            <a:lvl1pPr marL="176213" indent="-176213">
              <a:lnSpc>
                <a:spcPct val="100000"/>
              </a:lnSpc>
              <a:spcBef>
                <a:spcPts val="600"/>
              </a:spcBef>
              <a:spcAft>
                <a:spcPts val="600"/>
              </a:spcAft>
              <a:buClr>
                <a:schemeClr val="tx2"/>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
              <a:t>Klicka här för att ändra format på bakgrundstexten</a:t>
            </a:r>
          </a:p>
          <a:p>
            <a:pPr lvl="1" rtl="0"/>
            <a:r>
              <a:rPr lang="en"/>
              <a:t>Nivå två</a:t>
            </a:r>
          </a:p>
        </p:txBody>
      </p:sp>
      <p:sp>
        <p:nvSpPr>
          <p:cNvPr id="11" name="Platshållare för sidfot 5">
            <a:extLst>
              <a:ext uri="{FF2B5EF4-FFF2-40B4-BE49-F238E27FC236}">
                <a16:creationId xmlns:a16="http://schemas.microsoft.com/office/drawing/2014/main" id="{AE90E89C-5018-4402-BA41-E0C0A0BBDD18}"/>
              </a:ext>
            </a:extLst>
          </p:cNvPr>
          <p:cNvSpPr>
            <a:spLocks noGrp="1"/>
          </p:cNvSpPr>
          <p:nvPr>
            <p:ph type="ftr" sz="quarter" idx="11"/>
          </p:nvPr>
        </p:nvSpPr>
        <p:spPr>
          <a:xfrm>
            <a:off x="1075749" y="6093297"/>
            <a:ext cx="9919911" cy="360000"/>
          </a:xfrm>
        </p:spPr>
        <p:txBody>
          <a:bodyPr rtlCol="0"/>
          <a:lstStyle/>
          <a:p>
            <a:pPr rtl="0"/>
            <a:endParaRPr lang="sv-SE" dirty="0"/>
          </a:p>
        </p:txBody>
      </p:sp>
      <p:sp>
        <p:nvSpPr>
          <p:cNvPr id="12" name="Platshållare för bildnummer 6">
            <a:extLst>
              <a:ext uri="{FF2B5EF4-FFF2-40B4-BE49-F238E27FC236}">
                <a16:creationId xmlns:a16="http://schemas.microsoft.com/office/drawing/2014/main" id="{785D993D-466A-44F1-84B5-9364780A7159}"/>
              </a:ext>
            </a:extLst>
          </p:cNvPr>
          <p:cNvSpPr>
            <a:spLocks noGrp="1"/>
          </p:cNvSpPr>
          <p:nvPr>
            <p:ph type="sldNum" sz="quarter" idx="12"/>
          </p:nvPr>
        </p:nvSpPr>
        <p:spPr>
          <a:xfrm>
            <a:off x="561000" y="6093297"/>
            <a:ext cx="514750" cy="360041"/>
          </a:xfrm>
        </p:spPr>
        <p:txBody>
          <a:bodyPr rtlCol="0"/>
          <a:lstStyle/>
          <a:p>
            <a:pPr rtl="0"/>
            <a:fld id="{6AAD93A6-52E8-4356-9CA3-73406FE6A396}" type="slidenum">
              <a:rPr lang="sv-SE" smtClean="0"/>
              <a:pPr/>
              <a:t>‹#›</a:t>
            </a:fld>
            <a:endParaRPr lang="sv-SE" dirty="0"/>
          </a:p>
        </p:txBody>
      </p:sp>
      <p:pic>
        <p:nvPicPr>
          <p:cNvPr id="10" name="Bildobjekt 9">
            <a:extLst>
              <a:ext uri="{FF2B5EF4-FFF2-40B4-BE49-F238E27FC236}">
                <a16:creationId xmlns:a16="http://schemas.microsoft.com/office/drawing/2014/main" id="{DD7BDF61-C7A6-4A27-A5C1-08AF789D4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extLst>
      <p:ext uri="{BB962C8B-B14F-4D97-AF65-F5344CB8AC3E}">
        <p14:creationId xmlns:p14="http://schemas.microsoft.com/office/powerpoint/2010/main" val="97929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vå innehållsdelar (blå punktlistor)">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lstStyle/>
          <a:p>
            <a:pPr rtl="0"/>
            <a:r>
              <a:rPr lang="en"/>
              <a:t>Klicka här för att ändra mall för rubrikformat</a:t>
            </a:r>
            <a:endParaRPr lang="sv-SE" dirty="0"/>
          </a:p>
        </p:txBody>
      </p:sp>
      <p:sp>
        <p:nvSpPr>
          <p:cNvPr id="3" name="Platshållare för innehåll 2"/>
          <p:cNvSpPr>
            <a:spLocks noGrp="1"/>
          </p:cNvSpPr>
          <p:nvPr>
            <p:ph sz="half" idx="1"/>
          </p:nvPr>
        </p:nvSpPr>
        <p:spPr>
          <a:xfrm>
            <a:off x="561001" y="1600201"/>
            <a:ext cx="5433400" cy="4291013"/>
          </a:xfrm>
        </p:spPr>
        <p:txBody>
          <a:bodyPr rtlCol="0"/>
          <a:lstStyle>
            <a:lvl1pPr>
              <a:buClr>
                <a:schemeClr val="tx2"/>
              </a:buClr>
              <a:buFont typeface="Wingdings 2" pitchFamily="18" charset="2"/>
              <a:buChar char=""/>
              <a:defRPr sz="2300"/>
            </a:lvl1pPr>
            <a:lvl2pPr>
              <a:buClr>
                <a:schemeClr val="tx2"/>
              </a:buClr>
              <a:buSzPct val="100000"/>
              <a:buFont typeface="Wingdings 2" pitchFamily="18" charset="2"/>
              <a:buChar char=""/>
              <a:defRPr sz="2100"/>
            </a:lvl2pPr>
            <a:lvl3pPr>
              <a:buClr>
                <a:schemeClr val="tx2"/>
              </a:buClr>
              <a:buSzPct val="100000"/>
              <a:buFont typeface="Wingdings 2" pitchFamily="18" charset="2"/>
              <a:buChar char=""/>
              <a:defRPr sz="1800"/>
            </a:lvl3pPr>
            <a:lvl4pPr>
              <a:buClr>
                <a:schemeClr val="tx2"/>
              </a:buClr>
              <a:buSzPct val="100000"/>
              <a:buFont typeface="Wingdings 2" pitchFamily="18" charset="2"/>
              <a:buChar char=""/>
              <a:defRPr sz="1600"/>
            </a:lvl4pPr>
            <a:lvl5pPr>
              <a:buClr>
                <a:schemeClr val="tx2"/>
              </a:buClr>
              <a:buSzPct val="100000"/>
              <a:buFont typeface="Wingdings 2" pitchFamily="18" charset="2"/>
              <a:buChar char=""/>
              <a:defRPr sz="1600"/>
            </a:lvl5pPr>
            <a:lvl6pPr>
              <a:defRPr sz="1800"/>
            </a:lvl6pPr>
            <a:lvl7pPr>
              <a:defRPr sz="1800"/>
            </a:lvl7pPr>
            <a:lvl8pPr>
              <a:defRPr sz="1800"/>
            </a:lvl8pPr>
            <a:lvl9pPr>
              <a:defRPr sz="1800"/>
            </a:lvl9pPr>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endParaRPr lang="sv-SE" dirty="0"/>
          </a:p>
        </p:txBody>
      </p:sp>
      <p:sp>
        <p:nvSpPr>
          <p:cNvPr id="4" name="Platshållare för innehåll 3"/>
          <p:cNvSpPr>
            <a:spLocks noGrp="1"/>
          </p:cNvSpPr>
          <p:nvPr>
            <p:ph sz="half" idx="2"/>
          </p:nvPr>
        </p:nvSpPr>
        <p:spPr>
          <a:xfrm>
            <a:off x="6197600" y="1600201"/>
            <a:ext cx="5478399" cy="4291013"/>
          </a:xfrm>
        </p:spPr>
        <p:txBody>
          <a:bodyPr rtlCol="0"/>
          <a:lstStyle>
            <a:lvl1pPr>
              <a:buClr>
                <a:schemeClr val="tx2"/>
              </a:buClr>
              <a:buFont typeface="Wingdings 2" pitchFamily="18" charset="2"/>
              <a:buChar char=""/>
              <a:defRPr sz="2300"/>
            </a:lvl1pPr>
            <a:lvl2pPr>
              <a:buClr>
                <a:schemeClr val="tx2"/>
              </a:buClr>
              <a:buSzPct val="100000"/>
              <a:buFont typeface="Wingdings 2" pitchFamily="18" charset="2"/>
              <a:buChar char=""/>
              <a:defRPr sz="2100"/>
            </a:lvl2pPr>
            <a:lvl3pPr>
              <a:buClr>
                <a:schemeClr val="tx2"/>
              </a:buClr>
              <a:buSzPct val="100000"/>
              <a:buFont typeface="Wingdings 2" pitchFamily="18" charset="2"/>
              <a:buChar char=""/>
              <a:defRPr sz="1800"/>
            </a:lvl3pPr>
            <a:lvl4pPr>
              <a:buClr>
                <a:schemeClr val="tx2"/>
              </a:buClr>
              <a:buSzPct val="100000"/>
              <a:buFont typeface="Wingdings 2" pitchFamily="18" charset="2"/>
              <a:buChar char=""/>
              <a:defRPr sz="1600"/>
            </a:lvl4pPr>
            <a:lvl5pPr>
              <a:buClr>
                <a:schemeClr val="tx2"/>
              </a:buClr>
              <a:buSzPct val="100000"/>
              <a:buFont typeface="Wingdings 2" pitchFamily="18" charset="2"/>
              <a:buChar char=""/>
              <a:defRPr sz="1600"/>
            </a:lvl5pPr>
            <a:lvl6pPr>
              <a:defRPr sz="1800"/>
            </a:lvl6pPr>
            <a:lvl7pPr>
              <a:defRPr sz="1800"/>
            </a:lvl7pPr>
            <a:lvl8pPr>
              <a:defRPr sz="1800"/>
            </a:lvl8pPr>
            <a:lvl9pPr>
              <a:defRPr sz="1800"/>
            </a:lvl9pPr>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endParaRPr lang="sv-SE" dirty="0"/>
          </a:p>
        </p:txBody>
      </p:sp>
      <p:sp>
        <p:nvSpPr>
          <p:cNvPr id="6" name="Platshållare för sidfot 5"/>
          <p:cNvSpPr>
            <a:spLocks noGrp="1"/>
          </p:cNvSpPr>
          <p:nvPr>
            <p:ph type="ftr" sz="quarter" idx="11"/>
          </p:nvPr>
        </p:nvSpPr>
        <p:spPr/>
        <p:txBody>
          <a:bodyPr rtlCol="0"/>
          <a:lstStyle/>
          <a:p>
            <a:pPr rtl="0"/>
            <a:endParaRPr lang="sv-SE" dirty="0"/>
          </a:p>
        </p:txBody>
      </p:sp>
      <p:sp>
        <p:nvSpPr>
          <p:cNvPr id="7" name="Platshållare för bildnummer 6"/>
          <p:cNvSpPr>
            <a:spLocks noGrp="1"/>
          </p:cNvSpPr>
          <p:nvPr>
            <p:ph type="sldNum" sz="quarter" idx="12"/>
          </p:nvPr>
        </p:nvSpPr>
        <p:spPr/>
        <p:txBody>
          <a:bodyPr rtlCol="0"/>
          <a:lstStyle/>
          <a:p>
            <a:pPr rtl="0"/>
            <a:fld id="{6AAD93A6-52E8-4356-9CA3-73406FE6A396}" type="slidenum">
              <a:rPr lang="sv-SE" smtClean="0"/>
              <a:pPr/>
              <a:t>‹#›</a:t>
            </a:fld>
            <a:endParaRPr lang="sv-SE" dirty="0"/>
          </a:p>
        </p:txBody>
      </p:sp>
      <p:pic>
        <p:nvPicPr>
          <p:cNvPr id="9" name="Bildobjekt 8">
            <a:extLst>
              <a:ext uri="{FF2B5EF4-FFF2-40B4-BE49-F238E27FC236}">
                <a16:creationId xmlns:a16="http://schemas.microsoft.com/office/drawing/2014/main" id="{4FC01850-6003-4E88-989E-872D828D1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custDataLst>
      <p:tags r:id="rId1"/>
    </p:custDataLst>
    <p:extLst>
      <p:ext uri="{BB962C8B-B14F-4D97-AF65-F5344CB8AC3E}">
        <p14:creationId xmlns:p14="http://schemas.microsoft.com/office/powerpoint/2010/main" val="6503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61000" y="274638"/>
            <a:ext cx="11114999" cy="1143000"/>
          </a:xfrm>
          <a:prstGeom prst="rect">
            <a:avLst/>
          </a:prstGeom>
        </p:spPr>
        <p:txBody>
          <a:bodyPr vert="horz" lIns="91440" tIns="45720" rIns="91440" bIns="45720" rtlCol="0" anchor="ctr">
            <a:normAutofit/>
          </a:bodyPr>
          <a:lstStyle/>
          <a:p>
            <a:pPr rtl="0"/>
            <a:r>
              <a:rPr lang="en"/>
              <a:t>Klicka här för att ändra format</a:t>
            </a:r>
          </a:p>
        </p:txBody>
      </p:sp>
      <p:sp>
        <p:nvSpPr>
          <p:cNvPr id="3" name="Platshållare för text 2"/>
          <p:cNvSpPr>
            <a:spLocks noGrp="1"/>
          </p:cNvSpPr>
          <p:nvPr>
            <p:ph type="body" idx="1"/>
          </p:nvPr>
        </p:nvSpPr>
        <p:spPr>
          <a:xfrm>
            <a:off x="561000" y="1600201"/>
            <a:ext cx="11114999" cy="4277072"/>
          </a:xfrm>
          <a:prstGeom prst="rect">
            <a:avLst/>
          </a:prstGeom>
        </p:spPr>
        <p:txBody>
          <a:bodyPr vert="horz" lIns="91440" tIns="45720" rIns="91440" bIns="45720" rtlCol="0">
            <a:normAutofit/>
          </a:bodyPr>
          <a:lstStyle/>
          <a:p>
            <a:pPr lvl="0" rtl="0"/>
            <a:r>
              <a:rPr lang="en"/>
              <a:t>Klicka här för att ändra format på bakgrundstexten</a:t>
            </a:r>
          </a:p>
          <a:p>
            <a:pPr lvl="1" rtl="0"/>
            <a:r>
              <a:rPr lang="en"/>
              <a:t>Nivå två</a:t>
            </a:r>
          </a:p>
          <a:p>
            <a:pPr lvl="2" rtl="0"/>
            <a:r>
              <a:rPr lang="en"/>
              <a:t>Nivå tre</a:t>
            </a:r>
          </a:p>
          <a:p>
            <a:pPr lvl="3" rtl="0"/>
            <a:r>
              <a:rPr lang="en"/>
              <a:t>Nivå fyra</a:t>
            </a:r>
          </a:p>
          <a:p>
            <a:pPr lvl="4" rtl="0"/>
            <a:r>
              <a:rPr lang="en"/>
              <a:t>Nivå fem</a:t>
            </a:r>
          </a:p>
        </p:txBody>
      </p:sp>
      <p:sp>
        <p:nvSpPr>
          <p:cNvPr id="5" name="Platshållare för sidfot 4"/>
          <p:cNvSpPr>
            <a:spLocks noGrp="1"/>
          </p:cNvSpPr>
          <p:nvPr>
            <p:ph type="ftr" sz="quarter" idx="3"/>
          </p:nvPr>
        </p:nvSpPr>
        <p:spPr>
          <a:xfrm>
            <a:off x="1075749" y="6093297"/>
            <a:ext cx="9919911" cy="360000"/>
          </a:xfrm>
          <a:prstGeom prst="rect">
            <a:avLst/>
          </a:prstGeom>
        </p:spPr>
        <p:txBody>
          <a:bodyPr vert="horz" lIns="91440" tIns="45720" rIns="91440" bIns="45720" rtlCol="0" anchor="ctr"/>
          <a:lstStyle>
            <a:lvl1pPr algn="l">
              <a:defRPr sz="1200">
                <a:solidFill>
                  <a:schemeClr val="tx1"/>
                </a:solidFill>
                <a:latin typeface="+mn-lt"/>
                <a:ea typeface="Open Sans" pitchFamily="34" charset="0"/>
                <a:cs typeface="Open Sans" pitchFamily="34" charset="0"/>
              </a:defRPr>
            </a:lvl1pPr>
          </a:lstStyle>
          <a:p>
            <a:pPr rtl="0"/>
            <a:endParaRPr lang="sv-SE" dirty="0"/>
          </a:p>
        </p:txBody>
      </p:sp>
      <p:sp>
        <p:nvSpPr>
          <p:cNvPr id="6" name="Platshållare för bildnummer 5"/>
          <p:cNvSpPr>
            <a:spLocks noGrp="1"/>
          </p:cNvSpPr>
          <p:nvPr>
            <p:ph type="sldNum" sz="quarter" idx="4"/>
          </p:nvPr>
        </p:nvSpPr>
        <p:spPr>
          <a:xfrm>
            <a:off x="561000" y="6093297"/>
            <a:ext cx="514750" cy="360041"/>
          </a:xfrm>
          <a:prstGeom prst="rect">
            <a:avLst/>
          </a:prstGeom>
        </p:spPr>
        <p:txBody>
          <a:bodyPr vert="horz" lIns="91440" tIns="45720" rIns="91440" bIns="45720" rtlCol="0" anchor="ctr"/>
          <a:lstStyle>
            <a:lvl1pPr algn="l">
              <a:defRPr sz="1200">
                <a:solidFill>
                  <a:schemeClr val="tx1"/>
                </a:solidFill>
                <a:latin typeface="+mn-lt"/>
                <a:ea typeface="Open Sans" pitchFamily="34" charset="0"/>
                <a:cs typeface="Open Sans" pitchFamily="34" charset="0"/>
              </a:defRPr>
            </a:lvl1pPr>
          </a:lstStyle>
          <a:p>
            <a:pPr rtl="0"/>
            <a:fld id="{6AAD93A6-52E8-4356-9CA3-73406FE6A396}" type="slidenum">
              <a:rPr lang="sv-SE" smtClean="0"/>
              <a:pPr/>
              <a:t>‹#›</a:t>
            </a:fld>
            <a:endParaRPr lang="sv-SE" dirty="0"/>
          </a:p>
        </p:txBody>
      </p:sp>
    </p:spTree>
    <p:custDataLst>
      <p:tags r:id="rId24"/>
    </p:custDataLst>
    <p:extLst>
      <p:ext uri="{BB962C8B-B14F-4D97-AF65-F5344CB8AC3E}">
        <p14:creationId xmlns:p14="http://schemas.microsoft.com/office/powerpoint/2010/main" val="2753516695"/>
      </p:ext>
    </p:extLst>
  </p:cSld>
  <p:clrMap bg1="lt1" tx1="dk1" bg2="lt2" tx2="dk2" accent1="accent1" accent2="accent2" accent3="accent3" accent4="accent4" accent5="accent5" accent6="accent6" hlink="hlink" folHlink="folHlink"/>
  <p:sldLayoutIdLst>
    <p:sldLayoutId id="2147483675" r:id="rId1"/>
    <p:sldLayoutId id="2147483690" r:id="rId2"/>
    <p:sldLayoutId id="2147483698" r:id="rId3"/>
    <p:sldLayoutId id="2147483701" r:id="rId4"/>
    <p:sldLayoutId id="2147483677" r:id="rId5"/>
    <p:sldLayoutId id="2147483688" r:id="rId6"/>
    <p:sldLayoutId id="2147483685" r:id="rId7"/>
    <p:sldLayoutId id="2147483702" r:id="rId8"/>
    <p:sldLayoutId id="2147483678" r:id="rId9"/>
    <p:sldLayoutId id="2147483679" r:id="rId10"/>
    <p:sldLayoutId id="2147483680" r:id="rId11"/>
    <p:sldLayoutId id="2147483681" r:id="rId12"/>
    <p:sldLayoutId id="2147483704" r:id="rId13"/>
    <p:sldLayoutId id="2147483703" r:id="rId14"/>
    <p:sldLayoutId id="2147483697" r:id="rId15"/>
    <p:sldLayoutId id="2147483691" r:id="rId16"/>
    <p:sldLayoutId id="2147483683" r:id="rId17"/>
    <p:sldLayoutId id="2147483682" r:id="rId18"/>
    <p:sldLayoutId id="2147483686" r:id="rId19"/>
    <p:sldLayoutId id="2147483699" r:id="rId20"/>
    <p:sldLayoutId id="2147483700" r:id="rId21"/>
    <p:sldLayoutId id="214748370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200" kern="1200">
          <a:solidFill>
            <a:schemeClr val="bg2"/>
          </a:solidFill>
          <a:latin typeface="Open Sans Semibold" panose="020B0706030804020204" pitchFamily="34" charset="0"/>
          <a:ea typeface="Open Sans Semibold" pitchFamily="34" charset="0"/>
          <a:cs typeface="Open Sans Semibold" pitchFamily="34" charset="0"/>
        </a:defRPr>
      </a:lvl1pPr>
    </p:titleStyle>
    <p:bodyStyle>
      <a:lvl1pPr marL="269875" indent="-269875" algn="l" defTabSz="914400" rtl="0" eaLnBrk="1" latinLnBrk="0" hangingPunct="1">
        <a:spcBef>
          <a:spcPct val="20000"/>
        </a:spcBef>
        <a:buClr>
          <a:schemeClr val="tx2"/>
        </a:buClr>
        <a:buSzPct val="110000"/>
        <a:buFont typeface="Wingdings 2" pitchFamily="18" charset="2"/>
        <a:buChar char=""/>
        <a:defRPr sz="2300" kern="1200">
          <a:solidFill>
            <a:schemeClr val="tx1"/>
          </a:solidFill>
          <a:latin typeface="+mn-lt"/>
          <a:ea typeface="Open Sans" pitchFamily="34" charset="0"/>
          <a:cs typeface="Open Sans" pitchFamily="34" charset="0"/>
        </a:defRPr>
      </a:lvl1pPr>
      <a:lvl2pPr marL="539750" indent="-269875" algn="l" defTabSz="914400" rtl="0" eaLnBrk="1" latinLnBrk="0" hangingPunct="1">
        <a:spcBef>
          <a:spcPct val="20000"/>
        </a:spcBef>
        <a:buClr>
          <a:schemeClr val="tx2"/>
        </a:buClr>
        <a:buSzPct val="100000"/>
        <a:buFont typeface="Wingdings 2" pitchFamily="18" charset="2"/>
        <a:buChar char=""/>
        <a:defRPr sz="2100" kern="1200">
          <a:solidFill>
            <a:schemeClr val="tx1"/>
          </a:solidFill>
          <a:latin typeface="+mn-lt"/>
          <a:ea typeface="Open Sans" pitchFamily="34" charset="0"/>
          <a:cs typeface="Open Sans" pitchFamily="34" charset="0"/>
        </a:defRPr>
      </a:lvl2pPr>
      <a:lvl3pPr marL="809625" indent="-269875" algn="l" defTabSz="914400" rtl="0" eaLnBrk="1" latinLnBrk="0" hangingPunct="1">
        <a:spcBef>
          <a:spcPct val="20000"/>
        </a:spcBef>
        <a:buClr>
          <a:schemeClr val="tx2"/>
        </a:buClr>
        <a:buSzPct val="100000"/>
        <a:buFont typeface="Wingdings 2" pitchFamily="18" charset="2"/>
        <a:buChar char=""/>
        <a:defRPr sz="1800" kern="1200">
          <a:solidFill>
            <a:schemeClr val="tx1"/>
          </a:solidFill>
          <a:latin typeface="+mn-lt"/>
          <a:ea typeface="Open Sans" pitchFamily="34" charset="0"/>
          <a:cs typeface="Open Sans" pitchFamily="34" charset="0"/>
        </a:defRPr>
      </a:lvl3pPr>
      <a:lvl4pPr marL="1079500" indent="-269875" algn="l" defTabSz="914400" rtl="0" eaLnBrk="1" latinLnBrk="0" hangingPunct="1">
        <a:spcBef>
          <a:spcPct val="20000"/>
        </a:spcBef>
        <a:buClr>
          <a:schemeClr val="tx2"/>
        </a:buClr>
        <a:buSzPct val="100000"/>
        <a:buFont typeface="Wingdings 2" pitchFamily="18" charset="2"/>
        <a:buChar char=""/>
        <a:defRPr sz="1600" kern="1200">
          <a:solidFill>
            <a:schemeClr val="tx1"/>
          </a:solidFill>
          <a:latin typeface="+mn-lt"/>
          <a:ea typeface="Open Sans" pitchFamily="34" charset="0"/>
          <a:cs typeface="Open Sans" pitchFamily="34" charset="0"/>
        </a:defRPr>
      </a:lvl4pPr>
      <a:lvl5pPr marL="1341438" indent="-261938" algn="l" defTabSz="914400" rtl="0" eaLnBrk="1" latinLnBrk="0" hangingPunct="1">
        <a:spcBef>
          <a:spcPct val="20000"/>
        </a:spcBef>
        <a:buClr>
          <a:schemeClr val="tx2"/>
        </a:buClr>
        <a:buSzPct val="100000"/>
        <a:buFont typeface="Wingdings 2" pitchFamily="18" charset="2"/>
        <a:buChar char=""/>
        <a:defRPr sz="1600" kern="1200">
          <a:solidFill>
            <a:schemeClr val="tx1"/>
          </a:solidFill>
          <a:latin typeface="+mn-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g"/><Relationship Id="rId7"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emf"/></Relationships>
</file>

<file path=ppt/slides/_rels/slide1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hyperlink" Target="https://www.ivo.se/om-ivo/kontakta-oss/" TargetMode="External"/><Relationship Id="rId3" Type="http://schemas.openxmlformats.org/officeDocument/2006/relationships/image" Target="../media/image36.jpg"/><Relationship Id="rId7" Type="http://schemas.openxmlformats.org/officeDocument/2006/relationships/hyperlink" Target="https://inuti.karolinska.se/verksamheter/central-stab/human-resourses/vara-tjansteomraden/medarbetarskap/visselblasartjanst2/"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mailto:cert@regionstockholm.se" TargetMode="External"/><Relationship Id="rId5" Type="http://schemas.openxmlformats.org/officeDocument/2006/relationships/hyperlink" Target="https://inuti.karolinska.se/verksamheter/sjukhusovergripande/rattskansli/sjukhus--och-myndighetsjuridik/personuppgiftsbehandling-gdpr/personuppgiftsincidenter/" TargetMode="External"/><Relationship Id="rId4" Type="http://schemas.openxmlformats.org/officeDocument/2006/relationships/hyperlink" Target="mailto:forbattringsforslag.karolinska@regionstockholm.se" TargetMode="External"/><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9.emf"/></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24.emf"/><Relationship Id="rId5" Type="http://schemas.openxmlformats.org/officeDocument/2006/relationships/image" Target="../media/image23.png"/><Relationship Id="rId10" Type="http://schemas.openxmlformats.org/officeDocument/2006/relationships/image" Target="../media/image20.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7.png"/><Relationship Id="rId7"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Bildobjekt 35" descr="Bilden visar Karolinska Solnas fasad vid Gävlegatan. Ovanpå bilden ligger cirklar med symboler för medarbetare, patienter, sjukvårdspersonal, sjukhus. ">
            <a:extLst>
              <a:ext uri="{FF2B5EF4-FFF2-40B4-BE49-F238E27FC236}">
                <a16:creationId xmlns:a16="http://schemas.microsoft.com/office/drawing/2014/main" id="{FE8CB95B-8C12-5427-B4A8-A3C4DC5837D6}"/>
              </a:ext>
            </a:extLst>
          </p:cNvPr>
          <p:cNvPicPr>
            <a:picLocks noChangeAspect="1"/>
          </p:cNvPicPr>
          <p:nvPr/>
        </p:nvPicPr>
        <p:blipFill rotWithShape="1">
          <a:blip r:embed="rId3">
            <a:extLst>
              <a:ext uri="{28A0092B-C50C-407E-A947-70E740481C1C}">
                <a14:useLocalDpi xmlns:a14="http://schemas.microsoft.com/office/drawing/2010/main" val="0"/>
              </a:ext>
            </a:extLst>
          </a:blip>
          <a:srcRect t="15703" r="10136"/>
          <a:stretch/>
        </p:blipFill>
        <p:spPr>
          <a:xfrm>
            <a:off x="0" y="1"/>
            <a:ext cx="12192000" cy="6857999"/>
          </a:xfrm>
          <a:prstGeom prst="rect">
            <a:avLst/>
          </a:prstGeom>
        </p:spPr>
      </p:pic>
      <p:pic>
        <p:nvPicPr>
          <p:cNvPr id="15" name="Bildobjekt 14">
            <a:extLst>
              <a:ext uri="{FF2B5EF4-FFF2-40B4-BE49-F238E27FC236}">
                <a16:creationId xmlns:a16="http://schemas.microsoft.com/office/drawing/2014/main" id="{77B83AF9-C48A-968E-87D6-E7CF6A091B92}"/>
              </a:ext>
            </a:extLst>
          </p:cNvPr>
          <p:cNvPicPr>
            <a:picLocks noChangeAspect="1"/>
          </p:cNvPicPr>
          <p:nvPr/>
        </p:nvPicPr>
        <p:blipFill>
          <a:blip r:embed="rId4"/>
          <a:stretch>
            <a:fillRect/>
          </a:stretch>
        </p:blipFill>
        <p:spPr>
          <a:xfrm>
            <a:off x="7166744" y="258300"/>
            <a:ext cx="2541600" cy="2541600"/>
          </a:xfrm>
          <a:prstGeom prst="rect">
            <a:avLst/>
          </a:prstGeom>
        </p:spPr>
      </p:pic>
      <p:sp>
        <p:nvSpPr>
          <p:cNvPr id="7" name="Underrubrik 6">
            <a:extLst>
              <a:ext uri="{FF2B5EF4-FFF2-40B4-BE49-F238E27FC236}">
                <a16:creationId xmlns:a16="http://schemas.microsoft.com/office/drawing/2014/main" id="{4B141C18-AE81-4469-B281-60B93C5273D3}"/>
              </a:ext>
            </a:extLst>
          </p:cNvPr>
          <p:cNvSpPr>
            <a:spLocks noGrp="1"/>
          </p:cNvSpPr>
          <p:nvPr>
            <p:ph type="subTitle" idx="1"/>
          </p:nvPr>
        </p:nvSpPr>
        <p:spPr/>
        <p:txBody>
          <a:bodyPr rtlCol="0"/>
          <a:lstStyle/>
          <a:p>
            <a:pPr rtl="0"/>
            <a:r>
              <a:rPr lang="en" dirty="0"/>
              <a:t>Our way of working – helping us do the right thing</a:t>
            </a:r>
          </a:p>
        </p:txBody>
      </p:sp>
      <p:sp>
        <p:nvSpPr>
          <p:cNvPr id="11" name="Rubrik 10">
            <a:extLst>
              <a:ext uri="{FF2B5EF4-FFF2-40B4-BE49-F238E27FC236}">
                <a16:creationId xmlns:a16="http://schemas.microsoft.com/office/drawing/2014/main" id="{8E370D12-13C5-49B7-AA64-8EF0B95ABF8A}"/>
              </a:ext>
            </a:extLst>
          </p:cNvPr>
          <p:cNvSpPr>
            <a:spLocks noGrp="1"/>
          </p:cNvSpPr>
          <p:nvPr>
            <p:ph type="ctrTitle"/>
          </p:nvPr>
        </p:nvSpPr>
        <p:spPr/>
        <p:txBody>
          <a:bodyPr rtlCol="0"/>
          <a:lstStyle/>
          <a:p>
            <a:pPr rtl="0"/>
            <a:br>
              <a:rPr lang="sv-SE" dirty="0"/>
            </a:br>
            <a:r>
              <a:rPr lang="en" dirty="0"/>
              <a:t>The Compass</a:t>
            </a:r>
          </a:p>
        </p:txBody>
      </p:sp>
      <p:sp>
        <p:nvSpPr>
          <p:cNvPr id="28" name="Platshållare för text 27">
            <a:extLst>
              <a:ext uri="{FF2B5EF4-FFF2-40B4-BE49-F238E27FC236}">
                <a16:creationId xmlns:a16="http://schemas.microsoft.com/office/drawing/2014/main" id="{95C97D99-B946-CF52-A730-5863572DBC84}"/>
              </a:ext>
            </a:extLst>
          </p:cNvPr>
          <p:cNvSpPr>
            <a:spLocks noGrp="1"/>
          </p:cNvSpPr>
          <p:nvPr>
            <p:ph type="body" sz="quarter" idx="12"/>
          </p:nvPr>
        </p:nvSpPr>
        <p:spPr/>
        <p:txBody>
          <a:bodyPr rtlCol="0">
            <a:normAutofit fontScale="40000" lnSpcReduction="20000"/>
          </a:bodyPr>
          <a:lstStyle/>
          <a:p>
            <a:pPr rtl="0"/>
            <a:endParaRPr lang="sv-SE"/>
          </a:p>
        </p:txBody>
      </p:sp>
      <p:sp>
        <p:nvSpPr>
          <p:cNvPr id="6" name="Platshållare för bildnummer 5">
            <a:extLst>
              <a:ext uri="{FF2B5EF4-FFF2-40B4-BE49-F238E27FC236}">
                <a16:creationId xmlns:a16="http://schemas.microsoft.com/office/drawing/2014/main" id="{2FA7DEE6-0DEB-42C2-92BD-182794B629E6}"/>
              </a:ext>
            </a:extLst>
          </p:cNvPr>
          <p:cNvSpPr>
            <a:spLocks noGrp="1"/>
          </p:cNvSpPr>
          <p:nvPr>
            <p:ph type="sldNum" sz="quarter" idx="4294967295"/>
          </p:nvPr>
        </p:nvSpPr>
        <p:spPr>
          <a:xfrm>
            <a:off x="0" y="6092825"/>
            <a:ext cx="515938" cy="360363"/>
          </a:xfrm>
        </p:spPr>
        <p:txBody>
          <a:bodyPr rtlCol="0"/>
          <a:lstStyle/>
          <a:p>
            <a:pPr rtl="0">
              <a:spcAft>
                <a:spcPts val="600"/>
              </a:spcAft>
            </a:pPr>
            <a:fld id="{6AAD93A6-52E8-4356-9CA3-73406FE6A396}" type="slidenum">
              <a:rPr lang="sv-SE" smtClean="0"/>
              <a:pPr>
                <a:spcAft>
                  <a:spcPts val="600"/>
                </a:spcAft>
              </a:pPr>
              <a:t>1</a:t>
            </a:fld>
            <a:endParaRPr lang="sv-SE"/>
          </a:p>
        </p:txBody>
      </p:sp>
      <p:sp>
        <p:nvSpPr>
          <p:cNvPr id="14" name="Rektangel 13">
            <a:extLst>
              <a:ext uri="{FF2B5EF4-FFF2-40B4-BE49-F238E27FC236}">
                <a16:creationId xmlns:a16="http://schemas.microsoft.com/office/drawing/2014/main" id="{51F60E83-DB62-75B8-1A8B-72EBD8575E5D}"/>
              </a:ext>
            </a:extLst>
          </p:cNvPr>
          <p:cNvSpPr/>
          <p:nvPr/>
        </p:nvSpPr>
        <p:spPr>
          <a:xfrm>
            <a:off x="3568557" y="3252236"/>
            <a:ext cx="5054886" cy="276999"/>
          </a:xfrm>
          <a:prstGeom prst="rect">
            <a:avLst/>
          </a:prstGeom>
        </p:spPr>
        <p:txBody>
          <a:bodyPr wrap="square" rtlCol="0">
            <a:spAutoFit/>
          </a:bodyPr>
          <a:lstStyle/>
          <a:p>
            <a:pPr algn="ctr" rtl="0"/>
            <a:r>
              <a:rPr lang="en" sz="1200" b="1" spc="600">
                <a:solidFill>
                  <a:schemeClr val="bg1"/>
                </a:solidFill>
                <a:latin typeface="+mj-lt"/>
                <a:ea typeface="Open Sans Semibold" panose="020B0606030504020204" pitchFamily="34" charset="0"/>
                <a:cs typeface="Open Sans Semibold" panose="020B0606030504020204" pitchFamily="34" charset="0"/>
              </a:rPr>
              <a:t>TOGETHER WE ARE KAROLINSKA</a:t>
            </a:r>
          </a:p>
        </p:txBody>
      </p:sp>
      <p:pic>
        <p:nvPicPr>
          <p:cNvPr id="10" name="Bildobjekt 9">
            <a:extLst>
              <a:ext uri="{FF2B5EF4-FFF2-40B4-BE49-F238E27FC236}">
                <a16:creationId xmlns:a16="http://schemas.microsoft.com/office/drawing/2014/main" id="{7BEC2AF4-B897-8DB9-2928-1B1BA1059BB3}"/>
              </a:ext>
            </a:extLst>
          </p:cNvPr>
          <p:cNvPicPr>
            <a:picLocks noChangeAspect="1"/>
          </p:cNvPicPr>
          <p:nvPr/>
        </p:nvPicPr>
        <p:blipFill>
          <a:blip r:embed="rId5"/>
          <a:stretch>
            <a:fillRect/>
          </a:stretch>
        </p:blipFill>
        <p:spPr>
          <a:xfrm>
            <a:off x="2412054" y="493790"/>
            <a:ext cx="1913189" cy="1913189"/>
          </a:xfrm>
          <a:prstGeom prst="rect">
            <a:avLst/>
          </a:prstGeom>
        </p:spPr>
      </p:pic>
      <p:pic>
        <p:nvPicPr>
          <p:cNvPr id="9" name="Bildobjekt 8">
            <a:extLst>
              <a:ext uri="{FF2B5EF4-FFF2-40B4-BE49-F238E27FC236}">
                <a16:creationId xmlns:a16="http://schemas.microsoft.com/office/drawing/2014/main" id="{F4253800-73F5-50E0-FC2A-7CB117E476C3}"/>
              </a:ext>
            </a:extLst>
          </p:cNvPr>
          <p:cNvPicPr>
            <a:picLocks noChangeAspect="1"/>
          </p:cNvPicPr>
          <p:nvPr/>
        </p:nvPicPr>
        <p:blipFill>
          <a:blip r:embed="rId6"/>
          <a:stretch>
            <a:fillRect/>
          </a:stretch>
        </p:blipFill>
        <p:spPr>
          <a:xfrm>
            <a:off x="1476957" y="2288345"/>
            <a:ext cx="2006600" cy="2006600"/>
          </a:xfrm>
          <a:prstGeom prst="rect">
            <a:avLst/>
          </a:prstGeom>
        </p:spPr>
      </p:pic>
      <p:pic>
        <p:nvPicPr>
          <p:cNvPr id="21" name="Bildobjekt 20">
            <a:extLst>
              <a:ext uri="{FF2B5EF4-FFF2-40B4-BE49-F238E27FC236}">
                <a16:creationId xmlns:a16="http://schemas.microsoft.com/office/drawing/2014/main" id="{F5C8E01A-5044-8FB2-8A46-25E5B8B023CA}"/>
              </a:ext>
            </a:extLst>
          </p:cNvPr>
          <p:cNvPicPr>
            <a:picLocks noChangeAspect="1"/>
          </p:cNvPicPr>
          <p:nvPr/>
        </p:nvPicPr>
        <p:blipFill>
          <a:blip r:embed="rId7"/>
          <a:stretch>
            <a:fillRect/>
          </a:stretch>
        </p:blipFill>
        <p:spPr>
          <a:xfrm>
            <a:off x="635271" y="775061"/>
            <a:ext cx="1913190" cy="1913190"/>
          </a:xfrm>
          <a:prstGeom prst="rect">
            <a:avLst/>
          </a:prstGeom>
        </p:spPr>
      </p:pic>
      <p:sp>
        <p:nvSpPr>
          <p:cNvPr id="5" name="Underrubrik 6">
            <a:extLst>
              <a:ext uri="{FF2B5EF4-FFF2-40B4-BE49-F238E27FC236}">
                <a16:creationId xmlns:a16="http://schemas.microsoft.com/office/drawing/2014/main" id="{2B1568DE-F0D3-B496-C858-4E687FE89109}"/>
              </a:ext>
            </a:extLst>
          </p:cNvPr>
          <p:cNvSpPr txBox="1">
            <a:spLocks/>
          </p:cNvSpPr>
          <p:nvPr/>
        </p:nvSpPr>
        <p:spPr>
          <a:xfrm>
            <a:off x="0" y="5223967"/>
            <a:ext cx="12192000" cy="498025"/>
          </a:xfrm>
          <a:prstGeom prst="rect">
            <a:avLst/>
          </a:prstGeom>
          <a:noFill/>
        </p:spPr>
        <p:txBody>
          <a:bodyPr vert="horz" lIns="91440" tIns="45720" rIns="91440" bIns="45720" rtlCol="0" anchor="ctr">
            <a:noAutofit/>
          </a:bodyPr>
          <a:lstStyle>
            <a:lvl1pPr marL="0" indent="0" algn="ctr" defTabSz="914400" rtl="0" eaLnBrk="1" latinLnBrk="0" hangingPunct="1">
              <a:spcBef>
                <a:spcPct val="20000"/>
              </a:spcBef>
              <a:buClr>
                <a:schemeClr val="accent5"/>
              </a:buClr>
              <a:buSzPct val="110000"/>
              <a:buFont typeface="Wingdings 2" pitchFamily="18" charset="2"/>
              <a:buNone/>
              <a:defRPr lang="sv-SE" sz="1800" kern="1200" dirty="0">
                <a:solidFill>
                  <a:schemeClr val="bg1"/>
                </a:solidFill>
                <a:latin typeface="+mn-lt"/>
                <a:ea typeface="Open Sans" pitchFamily="34" charset="0"/>
                <a:cs typeface="Open Sans" pitchFamily="34" charset="0"/>
              </a:defRPr>
            </a:lvl1pPr>
            <a:lvl2pPr marL="457200" indent="0" algn="ctr" defTabSz="914400" rtl="0" eaLnBrk="1" latinLnBrk="0" hangingPunct="1">
              <a:spcBef>
                <a:spcPct val="20000"/>
              </a:spcBef>
              <a:buClr>
                <a:schemeClr val="tx2"/>
              </a:buClr>
              <a:buSzPct val="100000"/>
              <a:buFont typeface="Wingdings 2" pitchFamily="18" charset="2"/>
              <a:buNone/>
              <a:defRPr sz="2100" kern="1200">
                <a:solidFill>
                  <a:schemeClr val="tx1">
                    <a:tint val="75000"/>
                  </a:schemeClr>
                </a:solidFill>
                <a:latin typeface="+mn-lt"/>
                <a:ea typeface="Open Sans" pitchFamily="34" charset="0"/>
                <a:cs typeface="Open Sans" pitchFamily="34" charset="0"/>
              </a:defRPr>
            </a:lvl2pPr>
            <a:lvl3pPr marL="914400" indent="0" algn="ctr" defTabSz="914400" rtl="0" eaLnBrk="1" latinLnBrk="0" hangingPunct="1">
              <a:spcBef>
                <a:spcPct val="20000"/>
              </a:spcBef>
              <a:buClr>
                <a:schemeClr val="tx2"/>
              </a:buClr>
              <a:buSzPct val="100000"/>
              <a:buFont typeface="Wingdings 2" pitchFamily="18" charset="2"/>
              <a:buNone/>
              <a:defRPr sz="1800" kern="1200">
                <a:solidFill>
                  <a:schemeClr val="tx1">
                    <a:tint val="75000"/>
                  </a:schemeClr>
                </a:solidFill>
                <a:latin typeface="+mn-lt"/>
                <a:ea typeface="Open Sans" pitchFamily="34" charset="0"/>
                <a:cs typeface="Open Sans" pitchFamily="34" charset="0"/>
              </a:defRPr>
            </a:lvl3pPr>
            <a:lvl4pPr marL="1371600" indent="0" algn="ctr" defTabSz="914400" rtl="0" eaLnBrk="1" latinLnBrk="0" hangingPunct="1">
              <a:spcBef>
                <a:spcPct val="20000"/>
              </a:spcBef>
              <a:buClr>
                <a:schemeClr val="tx2"/>
              </a:buClr>
              <a:buSzPct val="100000"/>
              <a:buFont typeface="Wingdings 2" pitchFamily="18" charset="2"/>
              <a:buNone/>
              <a:defRPr sz="1600" kern="1200">
                <a:solidFill>
                  <a:schemeClr val="tx1">
                    <a:tint val="75000"/>
                  </a:schemeClr>
                </a:solidFill>
                <a:latin typeface="+mn-lt"/>
                <a:ea typeface="Open Sans" pitchFamily="34" charset="0"/>
                <a:cs typeface="Open Sans" pitchFamily="34" charset="0"/>
              </a:defRPr>
            </a:lvl4pPr>
            <a:lvl5pPr marL="1828800" indent="0" algn="ctr" defTabSz="914400" rtl="0" eaLnBrk="1" latinLnBrk="0" hangingPunct="1">
              <a:spcBef>
                <a:spcPct val="20000"/>
              </a:spcBef>
              <a:buClr>
                <a:schemeClr val="tx2"/>
              </a:buClr>
              <a:buSzPct val="100000"/>
              <a:buFont typeface="Wingdings 2" pitchFamily="18" charset="2"/>
              <a:buNone/>
              <a:defRPr sz="1600" kern="1200">
                <a:solidFill>
                  <a:schemeClr val="tx1">
                    <a:tint val="75000"/>
                  </a:schemeClr>
                </a:solidFill>
                <a:latin typeface="+mn-lt"/>
                <a:ea typeface="Open Sans" pitchFamily="34" charset="0"/>
                <a:cs typeface="Open Sans"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0"/>
            <a:r>
              <a:rPr lang="en" sz="1600" dirty="0"/>
              <a:t>Version 2.10</a:t>
            </a:r>
          </a:p>
        </p:txBody>
      </p:sp>
      <p:pic>
        <p:nvPicPr>
          <p:cNvPr id="16" name="Bildobjekt 15">
            <a:extLst>
              <a:ext uri="{FF2B5EF4-FFF2-40B4-BE49-F238E27FC236}">
                <a16:creationId xmlns:a16="http://schemas.microsoft.com/office/drawing/2014/main" id="{3C037162-8D98-8B0A-AE2C-05B39B155CBD}"/>
              </a:ext>
            </a:extLst>
          </p:cNvPr>
          <p:cNvPicPr>
            <a:picLocks noChangeAspect="1"/>
          </p:cNvPicPr>
          <p:nvPr/>
        </p:nvPicPr>
        <p:blipFill>
          <a:blip r:embed="rId8"/>
          <a:stretch>
            <a:fillRect/>
          </a:stretch>
        </p:blipFill>
        <p:spPr>
          <a:xfrm>
            <a:off x="7159883" y="233642"/>
            <a:ext cx="2539411" cy="2539411"/>
          </a:xfrm>
          <a:prstGeom prst="rect">
            <a:avLst/>
          </a:prstGeom>
        </p:spPr>
      </p:pic>
      <p:pic>
        <p:nvPicPr>
          <p:cNvPr id="17" name="Bildobjekt 16">
            <a:extLst>
              <a:ext uri="{FF2B5EF4-FFF2-40B4-BE49-F238E27FC236}">
                <a16:creationId xmlns:a16="http://schemas.microsoft.com/office/drawing/2014/main" id="{710CAC75-C8D7-EC50-9F41-5C3A1F7D26D2}"/>
              </a:ext>
            </a:extLst>
          </p:cNvPr>
          <p:cNvPicPr>
            <a:picLocks noChangeAspect="1"/>
          </p:cNvPicPr>
          <p:nvPr/>
        </p:nvPicPr>
        <p:blipFill>
          <a:blip r:embed="rId9"/>
          <a:stretch>
            <a:fillRect/>
          </a:stretch>
        </p:blipFill>
        <p:spPr>
          <a:xfrm>
            <a:off x="9138016" y="1530194"/>
            <a:ext cx="2539411" cy="2539411"/>
          </a:xfrm>
          <a:prstGeom prst="rect">
            <a:avLst/>
          </a:prstGeom>
        </p:spPr>
      </p:pic>
      <p:pic>
        <p:nvPicPr>
          <p:cNvPr id="29" name="Bildobjekt 28">
            <a:extLst>
              <a:ext uri="{FF2B5EF4-FFF2-40B4-BE49-F238E27FC236}">
                <a16:creationId xmlns:a16="http://schemas.microsoft.com/office/drawing/2014/main" id="{6937ACB4-1F0B-5924-A399-735D4E1127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200" y="5938137"/>
            <a:ext cx="2570400" cy="575546"/>
          </a:xfrm>
          <a:prstGeom prst="rect">
            <a:avLst/>
          </a:prstGeom>
        </p:spPr>
      </p:pic>
    </p:spTree>
    <p:extLst>
      <p:ext uri="{BB962C8B-B14F-4D97-AF65-F5344CB8AC3E}">
        <p14:creationId xmlns:p14="http://schemas.microsoft.com/office/powerpoint/2010/main" val="15105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dirty="0"/>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10</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nvGraphicFramePr>
        <p:xfrm>
          <a:off x="515938" y="1393348"/>
          <a:ext cx="11149012" cy="2849776"/>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Our operations must be conducted with the least possible environmental impact. </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ensure that the materials used in our operations comply with our environmental and sustainability requirements. When purchasing, I base my decisions exclusively on our agreements and prioritize solutions with the lowest possible impact, in order to contribute to sustainable development.</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conserve materials and energy and use efficient transport solutions. </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try to take a circular approach and look for new sustainable solutions (for example for consumables and energy use). </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actively seek information about, and follow, the rules for handling medicines, chemicals and waste.</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take responsibility for the correct handling and sorting of waste.</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4"/>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Environmental sustainability</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Tree>
    <p:extLst>
      <p:ext uri="{BB962C8B-B14F-4D97-AF65-F5344CB8AC3E}">
        <p14:creationId xmlns:p14="http://schemas.microsoft.com/office/powerpoint/2010/main" val="388593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093297"/>
            <a:ext cx="514750" cy="360041"/>
          </a:xfrm>
        </p:spPr>
        <p:txBody>
          <a:bodyPr lIns="0" rtlCol="0"/>
          <a:lstStyle/>
          <a:p>
            <a:pPr rtl="0"/>
            <a:fld id="{6AAD93A6-52E8-4356-9CA3-73406FE6A396}" type="slidenum">
              <a:rPr lang="sv-SE" smtClean="0"/>
              <a:pPr rtl="0"/>
              <a:t>11</a:t>
            </a:fld>
            <a:endParaRPr lang="sv-SE"/>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extLst>
              <p:ext uri="{D42A27DB-BD31-4B8C-83A1-F6EECF244321}">
                <p14:modId xmlns:p14="http://schemas.microsoft.com/office/powerpoint/2010/main" val="3336931174"/>
              </p:ext>
            </p:extLst>
          </p:nvPr>
        </p:nvGraphicFramePr>
        <p:xfrm>
          <a:off x="515937" y="1393347"/>
          <a:ext cx="11203922" cy="4989523"/>
        </p:xfrm>
        <a:graphic>
          <a:graphicData uri="http://schemas.openxmlformats.org/drawingml/2006/table">
            <a:tbl>
              <a:tblPr firstRow="1" bandRow="1">
                <a:tableStyleId>{5C22544A-7EE6-4342-B048-85BDC9FD1C3A}</a:tableStyleId>
              </a:tblPr>
              <a:tblGrid>
                <a:gridCol w="5601961">
                  <a:extLst>
                    <a:ext uri="{9D8B030D-6E8A-4147-A177-3AD203B41FA5}">
                      <a16:colId xmlns:a16="http://schemas.microsoft.com/office/drawing/2014/main" val="2232284801"/>
                    </a:ext>
                  </a:extLst>
                </a:gridCol>
                <a:gridCol w="5601961">
                  <a:extLst>
                    <a:ext uri="{9D8B030D-6E8A-4147-A177-3AD203B41FA5}">
                      <a16:colId xmlns:a16="http://schemas.microsoft.com/office/drawing/2014/main" val="3043270968"/>
                    </a:ext>
                  </a:extLst>
                </a:gridCol>
              </a:tblGrid>
              <a:tr h="4247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dirty="0">
                          <a:solidFill>
                            <a:schemeClr val="tx1"/>
                          </a:solidFill>
                          <a:latin typeface="Open Sans Semibold"/>
                          <a:ea typeface="Open Sans Semibold"/>
                          <a:cs typeface="Open Sans Semibold"/>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dirty="0">
                          <a:solidFill>
                            <a:schemeClr val="tx1"/>
                          </a:solidFill>
                          <a:highlight>
                            <a:srgbClr val="FFFF00"/>
                          </a:highlight>
                          <a:latin typeface="Open Sans Semibold"/>
                          <a:ea typeface="Open Sans Semibold"/>
                          <a:cs typeface="Open Sans Semibold"/>
                        </a:rPr>
                        <a:t>What does this mean for me?</a:t>
                      </a:r>
                      <a:endParaRPr lang="sv-SE" sz="1800" b="1" i="0" dirty="0">
                        <a:solidFill>
                          <a:schemeClr val="tx1"/>
                        </a:solidFill>
                        <a:highlight>
                          <a:srgbClr val="FFFF00"/>
                        </a:highlight>
                        <a:latin typeface="Open Sans Semibold"/>
                        <a:ea typeface="Open Sans Semibold"/>
                        <a:cs typeface="Open Sans Semibold"/>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4564799">
                <a:tc>
                  <a:txBody>
                    <a:bodyPr/>
                    <a:lstStyle/>
                    <a:p>
                      <a:pPr marL="137795" marR="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r>
                        <a:rPr lang="en" sz="1100" b="0" i="0" kern="1200" dirty="0">
                          <a:solidFill>
                            <a:schemeClr val="tx1"/>
                          </a:solidFill>
                          <a:latin typeface="Open Sans"/>
                          <a:ea typeface="Open Sans"/>
                          <a:cs typeface="Open Sans"/>
                        </a:rPr>
                        <a:t>Our operations must be conducted with the least possible environmental impact. </a:t>
                      </a:r>
                      <a:br>
                        <a:rPr lang="en" sz="1100" b="0" i="0" kern="1200" dirty="0">
                          <a:solidFill>
                            <a:srgbClr val="000000"/>
                          </a:solidFill>
                          <a:latin typeface="Open Sans"/>
                          <a:ea typeface="Open Sans"/>
                          <a:cs typeface="Open Sans"/>
                        </a:rPr>
                      </a:br>
                      <a:br>
                        <a:rPr lang="en" sz="1100" b="0" i="0" kern="1200" dirty="0">
                          <a:solidFill>
                            <a:srgbClr val="000000"/>
                          </a:solidFill>
                          <a:latin typeface="Open Sans"/>
                          <a:ea typeface="Open Sans"/>
                          <a:cs typeface="Open Sans"/>
                        </a:rPr>
                      </a:br>
                      <a:endParaRPr lang="en" sz="1100" b="0" i="0" kern="1200" dirty="0">
                        <a:solidFill>
                          <a:srgbClr val="000000"/>
                        </a:solidFill>
                        <a:latin typeface="Open Sans"/>
                        <a:ea typeface="Open Sans"/>
                        <a:cs typeface="Open Sans"/>
                      </a:endParaRP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a:ea typeface="Open Sans"/>
                          <a:cs typeface="Open Sans"/>
                        </a:rPr>
                        <a:t>I ensure that the materials used in our operations comply with our environmental and sustainability requirements. When purchasing, I base my decisions exclusively on our agreements and prioritize solutions with the lowest possible impact, in order to contribute to sustainable development</a:t>
                      </a:r>
                      <a:endPar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84150" marR="0" lvl="0" indent="-184150" algn="l" rtl="0" eaLnBrk="1" fontAlgn="auto" latinLnBrk="0" hangingPunct="1">
                        <a:lnSpc>
                          <a:spcPct val="120000"/>
                        </a:lnSpc>
                        <a:spcBef>
                          <a:spcPts val="0"/>
                        </a:spcBef>
                        <a:spcAft>
                          <a:spcPts val="500"/>
                        </a:spcAft>
                        <a:buClr>
                          <a:schemeClr val="tx2"/>
                        </a:buClr>
                        <a:buSzTx/>
                        <a:buFont typeface="Wingdings" pitchFamily="2" charset="2"/>
                        <a:buChar char="Ø"/>
                      </a:pPr>
                      <a:r>
                        <a:rPr lang="en" sz="1100" b="0" i="0" kern="1200" dirty="0">
                          <a:solidFill>
                            <a:schemeClr val="tx1"/>
                          </a:solidFill>
                          <a:latin typeface="Open Sans"/>
                          <a:ea typeface="Open Sans"/>
                          <a:cs typeface="Open Sans"/>
                        </a:rPr>
                        <a:t>I conserve materials and energy and use efficient transport solutions</a:t>
                      </a:r>
                    </a:p>
                    <a:p>
                      <a:pPr marL="184150" marR="0" lvl="0" indent="-184150" algn="l" rtl="0" eaLnBrk="1" fontAlgn="auto" latinLnBrk="0" hangingPunct="1">
                        <a:lnSpc>
                          <a:spcPct val="120000"/>
                        </a:lnSpc>
                        <a:spcBef>
                          <a:spcPts val="0"/>
                        </a:spcBef>
                        <a:spcAft>
                          <a:spcPts val="500"/>
                        </a:spcAft>
                        <a:buClr>
                          <a:schemeClr val="tx2"/>
                        </a:buClr>
                        <a:buSzTx/>
                        <a:buFont typeface="Wingdings" pitchFamily="2" charset="2"/>
                        <a:buChar char="Ø"/>
                      </a:pPr>
                      <a:r>
                        <a:rPr lang="en" sz="1100" b="0" i="0" u="none" strike="noStrike" kern="1200" noProof="0" dirty="0">
                          <a:solidFill>
                            <a:schemeClr val="tx1"/>
                          </a:solidFill>
                          <a:latin typeface="Open Sans"/>
                        </a:rPr>
                        <a:t>I strive to apply a circular approach and seek to identify new sustainable solutions </a:t>
                      </a:r>
                      <a:r>
                        <a:rPr lang="en" sz="1100" b="0" i="0" kern="1200" dirty="0">
                          <a:solidFill>
                            <a:schemeClr val="tx1"/>
                          </a:solidFill>
                          <a:latin typeface="Open Sans"/>
                          <a:ea typeface="Open Sans"/>
                          <a:cs typeface="Open Sans"/>
                        </a:rPr>
                        <a:t>(for example for consumables and energy use)</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dirty="0">
                          <a:solidFill>
                            <a:schemeClr val="tx1"/>
                          </a:solidFill>
                          <a:latin typeface="Open Sans"/>
                          <a:ea typeface="Open Sans"/>
                          <a:cs typeface="Open Sans"/>
                        </a:rPr>
                        <a:t>I actively seek information about, and follow, the rules for handling medicines, chemicals and waste</a:t>
                      </a:r>
                    </a:p>
                    <a:p>
                      <a:pPr marL="184150" marR="0" lvl="0" indent="-184150" algn="l">
                        <a:lnSpc>
                          <a:spcPct val="120000"/>
                        </a:lnSpc>
                        <a:spcBef>
                          <a:spcPts val="0"/>
                        </a:spcBef>
                        <a:spcAft>
                          <a:spcPts val="500"/>
                        </a:spcAft>
                        <a:buClr>
                          <a:srgbClr val="00A3E0"/>
                        </a:buClr>
                        <a:buSzTx/>
                        <a:buFont typeface="Wingdings" pitchFamily="2" charset="2"/>
                        <a:buChar char="Ø"/>
                      </a:pPr>
                      <a:r>
                        <a:rPr lang="en" sz="1100" b="0" i="0" u="none" strike="noStrike" kern="1200" noProof="0" dirty="0">
                          <a:solidFill>
                            <a:schemeClr val="tx1"/>
                          </a:solidFill>
                          <a:latin typeface="Open Sans"/>
                        </a:rPr>
                        <a:t>I take responsibility for ensuring that waste is handled and sorted correctly</a:t>
                      </a:r>
                      <a:endParaRPr lang="en" sz="1100" b="0" i="0" kern="1200" dirty="0">
                        <a:solidFill>
                          <a:schemeClr val="tx1"/>
                        </a:solidFill>
                        <a:latin typeface="Open Sans"/>
                        <a:ea typeface="Open Sans"/>
                        <a:cs typeface="Open Sans"/>
                      </a:endParaRP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US" sz="1100" dirty="0"/>
                        <a:t>I conduct sustainability trainings and have the appropriate sustainability competence for my duties</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US" sz="1100" dirty="0"/>
                        <a:t>I support and introduce my colleagues to our local sustainability work</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US" sz="1100" dirty="0"/>
                        <a:t>I report environmental deviations in cases of non-compliance with guidelines, procedures, legislation, permits, or any actual or potential harm to the external environment</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US" sz="1100" dirty="0"/>
                        <a:t>I carry out environmental inspections to help us improve in the environmental area</a:t>
                      </a:r>
                      <a:br>
                        <a:rPr lang="en-US" sz="1100" dirty="0">
                          <a:highlight>
                            <a:srgbClr val="FFFF00"/>
                          </a:highlight>
                        </a:rPr>
                      </a:br>
                      <a:endParaRPr lang="en" sz="1100" b="0" i="0" kern="1200" dirty="0">
                        <a:solidFill>
                          <a:schemeClr val="tx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4"/>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Environmental sustainability</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Tree>
    <p:extLst>
      <p:ext uri="{BB962C8B-B14F-4D97-AF65-F5344CB8AC3E}">
        <p14:creationId xmlns:p14="http://schemas.microsoft.com/office/powerpoint/2010/main" val="271612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12</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extLst>
              <p:ext uri="{D42A27DB-BD31-4B8C-83A1-F6EECF244321}">
                <p14:modId xmlns:p14="http://schemas.microsoft.com/office/powerpoint/2010/main" val="3821862626"/>
              </p:ext>
            </p:extLst>
          </p:nvPr>
        </p:nvGraphicFramePr>
        <p:xfrm>
          <a:off x="515938" y="1393348"/>
          <a:ext cx="11149012" cy="3810908"/>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lvl="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r>
                        <a:rPr lang="en" sz="1100" b="0" i="0">
                          <a:solidFill>
                            <a:schemeClr val="tx1"/>
                          </a:solidFill>
                          <a:latin typeface="Open Sans" panose="020B0606030504020204" pitchFamily="34" charset="0"/>
                          <a:ea typeface="Open Sans" panose="020B0606030504020204" pitchFamily="34" charset="0"/>
                          <a:cs typeface="Open Sans" panose="020B0606030504020204" pitchFamily="34" charset="0"/>
                        </a:rPr>
                        <a:t>We are aware that K is a public body operating under the principle of public access to official documents. This means that anyone in society, including the media, has the right to see and access information about K’s activities.</a:t>
                      </a:r>
                    </a:p>
                    <a:p>
                      <a:pPr marL="138113" marR="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endParaRPr lang="sv-SE" sz="1100" b="0" i="0" dirty="0">
                        <a:latin typeface="Open Sans" panose="020B0606030504020204" pitchFamily="34" charset="0"/>
                        <a:ea typeface="Open Sans" panose="020B0606030504020204" pitchFamily="34" charset="0"/>
                        <a:cs typeface="Open Sans" panose="020B0606030504020204" pitchFamily="34" charset="0"/>
                      </a:endParaRP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am aware that e-mails to anyone outside the hospital are considered public documents and can be requested by the public.</a:t>
                      </a:r>
                    </a:p>
                    <a:p>
                      <a:pPr marL="184150" marR="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am aware that the public has the right to contact me, as an employee of K, to request public documents. In such cases, I am </a:t>
                      </a: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responsible for the production of the documents and the processing of the request.</a:t>
                      </a:r>
                      <a:endParaRPr lang="sv-SE"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lvl="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ensure that the right information can be found, both now and in the future, by filing the documents that need to be filed.</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find out the record keeping rules for my particular job.</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lvl="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keep our information and documents in order. This is vital for adherence to the principle of public access to official documents, while also promoting transparency and public </a:t>
                      </a: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confidence in K.</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If I am also an employee of Karolinska Institutet (KI), I keep my e-mail accounts separate, and in my capacity as a K employee I always reply from my K account.</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r h="370840">
                <a:tc>
                  <a:txBody>
                    <a:bodyPr/>
                    <a:lstStyle/>
                    <a:p>
                      <a:pPr marL="138113" marR="0" lvl="0" indent="-130175" algn="l" defTabSz="914400" rtl="0" eaLnBrk="1" fontAlgn="auto" latinLnBrk="0" hangingPunct="1">
                        <a:lnSpc>
                          <a:spcPct val="120000"/>
                        </a:lnSpc>
                        <a:spcBef>
                          <a:spcPts val="0"/>
                        </a:spcBef>
                        <a:spcAft>
                          <a:spcPts val="300"/>
                        </a:spcAft>
                        <a:buClr>
                          <a:schemeClr val="tx2"/>
                        </a:buClr>
                        <a:buSzTx/>
                        <a:buFont typeface="Arial" panose="020B0604020202020204" pitchFamily="34" charset="0"/>
                        <a:buChar char="•"/>
                        <a:tabLst/>
                        <a:defRPr/>
                      </a:pPr>
                      <a:r>
                        <a:rPr lang="en"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We are careful to maintain confidentiality inside and outside the hospital.</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find out what information is protected by confidentiality before I disclose it.</a:t>
                      </a:r>
                    </a:p>
                    <a:p>
                      <a:pPr marL="184150" marR="0" lvl="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do not talk about classified information in public places.</a:t>
                      </a:r>
                    </a:p>
                    <a:p>
                      <a:pPr marL="184150" marR="0" lvl="0" indent="-184150" algn="l" defTabSz="914400" rtl="0" eaLnBrk="1" fontAlgn="auto" latinLnBrk="0" hangingPunct="1">
                        <a:lnSpc>
                          <a:spcPct val="120000"/>
                        </a:lnSpc>
                        <a:spcBef>
                          <a:spcPts val="0"/>
                        </a:spcBef>
                        <a:spcAft>
                          <a:spcPts val="3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do not send confidential information by e-mail, either internally or externally.</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5883735"/>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4"/>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Publicity and information management</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
        <p:nvSpPr>
          <p:cNvPr id="8" name="Platshållare för sidfot 2">
            <a:extLst>
              <a:ext uri="{FF2B5EF4-FFF2-40B4-BE49-F238E27FC236}">
                <a16:creationId xmlns:a16="http://schemas.microsoft.com/office/drawing/2014/main" id="{4B39F833-B611-4AE5-AF4A-E6CE8918410E}"/>
              </a:ext>
            </a:extLst>
          </p:cNvPr>
          <p:cNvSpPr>
            <a:spLocks noGrp="1"/>
          </p:cNvSpPr>
          <p:nvPr>
            <p:ph type="ftr" sz="quarter" idx="11"/>
          </p:nvPr>
        </p:nvSpPr>
        <p:spPr>
          <a:xfrm>
            <a:off x="1075749" y="6093297"/>
            <a:ext cx="9919911" cy="360000"/>
          </a:xfrm>
        </p:spPr>
        <p:txBody>
          <a:bodyPr rtlCol="0"/>
          <a:lstStyle/>
          <a:p>
            <a:pPr rtl="0"/>
            <a:r>
              <a:rPr lang="en" dirty="0"/>
              <a:t>THE COMPASS (version 2.0)</a:t>
            </a:r>
            <a:endParaRPr lang="sv-SE" dirty="0"/>
          </a:p>
        </p:txBody>
      </p:sp>
    </p:spTree>
    <p:extLst>
      <p:ext uri="{BB962C8B-B14F-4D97-AF65-F5344CB8AC3E}">
        <p14:creationId xmlns:p14="http://schemas.microsoft.com/office/powerpoint/2010/main" val="403239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13</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nvGraphicFramePr>
        <p:xfrm>
          <a:off x="515938" y="1393348"/>
          <a:ext cx="11149012" cy="3382496"/>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a:latin typeface="Open Sans" panose="020B0606030504020204" pitchFamily="34" charset="0"/>
                          <a:ea typeface="Open Sans" panose="020B0606030504020204" pitchFamily="34" charset="0"/>
                          <a:cs typeface="Open Sans" panose="020B0606030504020204" pitchFamily="34" charset="0"/>
                        </a:rPr>
                        <a:t>We protect sensitive information.</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always log out and take </a:t>
                      </a: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my e-service card with me when I leave the computer.</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I’m careful about opening e-mails from senders I don’t know. I never click on links or open files from unknown senders.</a:t>
                      </a:r>
                      <a:endParaRPr lang="sv-SE" sz="1100" b="0" i="0" kern="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never lend out my e-service card or password.</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regularly restart my computer to install updates, for IT security reasons.</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are aware of what information we are allowed to access, through our assigned permissions.</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handle sensitive information in purpose-built and secure systems.</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behave safely and use computers, mobile phones, the internet and e-mail only as work tools in accordance with the hospital’s guidelines.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act quickly to report incidents and breaches that could have a </a:t>
                      </a: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negative impact on privacy or information security. </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will report to my immediate manager or to the local information security coordinator if my personal data or the personal data of others has been handled in a way that I feel is inappropriate.</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5"/>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Information security, IT security and e-mail</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Tree>
    <p:extLst>
      <p:ext uri="{BB962C8B-B14F-4D97-AF65-F5344CB8AC3E}">
        <p14:creationId xmlns:p14="http://schemas.microsoft.com/office/powerpoint/2010/main" val="199242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14</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nvGraphicFramePr>
        <p:xfrm>
          <a:off x="515938" y="1393348"/>
          <a:ext cx="11149012" cy="3721332"/>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a:latin typeface="Open Sans" panose="020B0606030504020204" pitchFamily="34" charset="0"/>
                          <a:ea typeface="Open Sans" panose="020B0606030504020204" pitchFamily="34" charset="0"/>
                          <a:cs typeface="Open Sans" panose="020B0606030504020204" pitchFamily="34" charset="0"/>
                        </a:rPr>
                        <a:t>We want external communication to give an accurate, consistent and transparent picture of our hospital and our activities.</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am aware of my right to </a:t>
                      </a: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freedom of speech and freedom of communication as a public employee, and of their limitations (including patient confidentiality). Freedom of communication applies only to verbal information. Freedom of communication also means that the employer is not allowed to investigate who has disclosed the information.</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am always able to refer the media to the press office, or a designated spokesperson where one exists.</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all have the right, when dealing with the media, to freely express our own opinion and convey our own interpretation of the facts (anonymously or openly).</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am aware that the image I convey, with regard to the</a:t>
                      </a:r>
                      <a:r>
                        <a:rPr lang="en" sz="1100" b="0" i="0" kern="1200" noProof="0">
                          <a:solidFill>
                            <a:schemeClr val="accent5"/>
                          </a:solidFill>
                          <a:latin typeface="Open Sans" panose="020B0606030504020204" pitchFamily="34" charset="0"/>
                          <a:ea typeface="Open Sans" panose="020B0606030504020204" pitchFamily="34" charset="0"/>
                          <a:cs typeface="Open Sans" panose="020B0606030504020204" pitchFamily="34" charset="0"/>
                        </a:rPr>
                        <a:t> </a:t>
                      </a: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work and role of K, reaches a wide audience and is of general interest to the public.</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protect our own and others’ privacy on social media.</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bear in mind that images and texts published on social media can easily spread and be misunderstood if </a:t>
                      </a: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taken out of context.</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don’t post pictures of anyone without their consent.</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refrain from contact with patients and their relatives outside work. </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6"/>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Social media and our dialogue with the wider world</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Tree>
    <p:extLst>
      <p:ext uri="{BB962C8B-B14F-4D97-AF65-F5344CB8AC3E}">
        <p14:creationId xmlns:p14="http://schemas.microsoft.com/office/powerpoint/2010/main" val="3444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15</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nvGraphicFramePr>
        <p:xfrm>
          <a:off x="515938" y="1393348"/>
          <a:ext cx="11149012" cy="3318996"/>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a:latin typeface="Open Sans" panose="020B0606030504020204" pitchFamily="34" charset="0"/>
                          <a:ea typeface="Open Sans" panose="020B0606030504020204" pitchFamily="34" charset="0"/>
                          <a:cs typeface="Open Sans" panose="020B0606030504020204" pitchFamily="34" charset="0"/>
                        </a:rPr>
                        <a:t>We report secondary employment and other external work.</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notify my immediate supervisor of any secondary employment </a:t>
                      </a: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through Heroma</a:t>
                      </a: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am responsible for providing additional information if anything changes in relation to the secondary employment I have previously reported.</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If I work as an expert, for example on advisory board assignments, I do so as part of my job at K and compensation for participation is payable by K.</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are aware of the legal rules on professional misconduct and comply with them.</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do not take part in discussions or decisions if I have personal links with the matter or the person to which the decision applies (for example, in the case of employing a close relative).</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tell my boss if I think I might be guilty of misconduct.</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Those of us with multiple employers are aware that different rules may apply to each employer.</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If I have joint employment, for example with KI, I keep the different roles and their powers separate.</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8"/>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Secondary employment and conflicts of interest</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Tree>
    <p:extLst>
      <p:ext uri="{BB962C8B-B14F-4D97-AF65-F5344CB8AC3E}">
        <p14:creationId xmlns:p14="http://schemas.microsoft.com/office/powerpoint/2010/main" val="79353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Bildobjekt 12">
            <a:extLst>
              <a:ext uri="{FF2B5EF4-FFF2-40B4-BE49-F238E27FC236}">
                <a16:creationId xmlns:a16="http://schemas.microsoft.com/office/drawing/2014/main" id="{465465F8-F603-23B8-A472-591D846A1AB0}"/>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16</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nvGraphicFramePr>
        <p:xfrm>
          <a:off x="515938" y="1393348"/>
          <a:ext cx="11149012" cy="3721332"/>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a:latin typeface="Open Sans" panose="020B0606030504020204" pitchFamily="34" charset="0"/>
                          <a:ea typeface="Open Sans" panose="020B0606030504020204" pitchFamily="34" charset="0"/>
                          <a:cs typeface="Open Sans" panose="020B0606030504020204" pitchFamily="34" charset="0"/>
                        </a:rPr>
                        <a:t>We have zero tolerance for financial irregularities of any kind. We must never request, accept, pay or offer to pay bribes, either directly or through anyone acting on our behalf.</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t>
                      </a: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cannot accept gifts that could be perceived to influence me in my role at K.</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can never accept alcohol, gift cards or anything that can be equated with money, such as expensive gifts of clothes or shoes, from an external person. A gift to show appreciation to or from a colleague is normally allowed.</a:t>
                      </a:r>
                    </a:p>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can accept flowers or cake for the whole team, as well as a symbolic gift of negligible value. </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am alert to situations that may be perceived as giving me an undue advantage, such as being invited to dinner or on a trip by an external person. This applies regardless of who offers the benefit.</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conduct business with a high level of integrity, and do not tolerate bribery or corruption in any form.</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do not accept anything that could be perceived as influencing me in the performance of my duties, for example in relation to suppliers.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lvl="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contribute to a healthy business environment in the marketplace by demanding the same standards from our suppliers as we do from ourselves.</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use agreed suppliers for all purchases that generate an invoice, or turn to the purchasing department for help.</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177837"/>
            <a:ext cx="7684417" cy="750975"/>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the WIDER WORLD:</a:t>
            </a:r>
          </a:p>
          <a:p>
            <a:pPr rtl="0">
              <a:lnSpc>
                <a:spcPct val="110000"/>
              </a:lnSpc>
            </a:pPr>
            <a:r>
              <a:rPr lang="en" sz="2000">
                <a:ea typeface="Open Sans Semibold" panose="020B0706030804020204" pitchFamily="34" charset="0"/>
                <a:cs typeface="Open Sans Semibold" panose="020B0706030804020204" pitchFamily="34" charset="0"/>
              </a:rPr>
              <a:t>Financial irregularities and bribery</a:t>
            </a:r>
          </a:p>
        </p:txBody>
      </p:sp>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THE TRUST WE NURTURE FROM A WIDER PERSPECTIVE</a:t>
            </a:r>
          </a:p>
        </p:txBody>
      </p:sp>
    </p:spTree>
    <p:extLst>
      <p:ext uri="{BB962C8B-B14F-4D97-AF65-F5344CB8AC3E}">
        <p14:creationId xmlns:p14="http://schemas.microsoft.com/office/powerpoint/2010/main" val="2955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24DF434-D83E-3421-3851-6633AE9D7E10}"/>
              </a:ext>
            </a:extLst>
          </p:cNvPr>
          <p:cNvSpPr/>
          <p:nvPr/>
        </p:nvSpPr>
        <p:spPr>
          <a:xfrm>
            <a:off x="0" y="0"/>
            <a:ext cx="12192000" cy="685800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2" name="Bildobjekt 1" descr="Bild som visar en sjukhusklädd person i en operationssal som tar hand om en patient. ">
            <a:extLst>
              <a:ext uri="{FF2B5EF4-FFF2-40B4-BE49-F238E27FC236}">
                <a16:creationId xmlns:a16="http://schemas.microsoft.com/office/drawing/2014/main" id="{8AB1FE99-B824-83BA-29DB-0C4AF2BE0F6B}"/>
              </a:ext>
            </a:extLst>
          </p:cNvPr>
          <p:cNvPicPr>
            <a:picLocks noChangeAspect="1"/>
          </p:cNvPicPr>
          <p:nvPr/>
        </p:nvPicPr>
        <p:blipFill rotWithShape="1">
          <a:blip r:embed="rId3">
            <a:extLst>
              <a:ext uri="{28A0092B-C50C-407E-A947-70E740481C1C}">
                <a14:useLocalDpi xmlns:a14="http://schemas.microsoft.com/office/drawing/2010/main" val="0"/>
              </a:ext>
            </a:extLst>
          </a:blip>
          <a:srcRect l="43071" t="9231" r="33738"/>
          <a:stretch/>
        </p:blipFill>
        <p:spPr>
          <a:xfrm>
            <a:off x="515939" y="-1"/>
            <a:ext cx="2412082" cy="6858001"/>
          </a:xfrm>
          <a:prstGeom prst="rect">
            <a:avLst/>
          </a:prstGeom>
        </p:spPr>
      </p:pic>
      <p:sp>
        <p:nvSpPr>
          <p:cNvPr id="10" name="textruta 9">
            <a:extLst>
              <a:ext uri="{FF2B5EF4-FFF2-40B4-BE49-F238E27FC236}">
                <a16:creationId xmlns:a16="http://schemas.microsoft.com/office/drawing/2014/main" id="{A8A8541B-A21D-5EF1-F3F4-6E8D5933BEC3}"/>
              </a:ext>
            </a:extLst>
          </p:cNvPr>
          <p:cNvSpPr txBox="1"/>
          <p:nvPr/>
        </p:nvSpPr>
        <p:spPr>
          <a:xfrm>
            <a:off x="3723625" y="325679"/>
            <a:ext cx="7703930" cy="6188617"/>
          </a:xfrm>
          <a:prstGeom prst="rect">
            <a:avLst/>
          </a:prstGeom>
          <a:noFill/>
        </p:spPr>
        <p:txBody>
          <a:bodyPr wrap="square" rtlCol="0">
            <a:spAutoFit/>
          </a:bodyPr>
          <a:lstStyle/>
          <a:p>
            <a:pPr rtl="0">
              <a:lnSpc>
                <a:spcPct val="120000"/>
              </a:lnSpc>
              <a:spcAft>
                <a:spcPts val="500"/>
              </a:spcAft>
            </a:pPr>
            <a:r>
              <a:rPr lang="en" sz="2400" dirty="0">
                <a:latin typeface="+mj-lt"/>
              </a:rPr>
              <a:t>If you have a question</a:t>
            </a:r>
          </a:p>
          <a:p>
            <a:pPr rtl="0">
              <a:lnSpc>
                <a:spcPct val="120000"/>
              </a:lnSpc>
              <a:spcAft>
                <a:spcPts val="1000"/>
              </a:spcAft>
            </a:pPr>
            <a:r>
              <a:rPr lang="en" sz="1200" dirty="0"/>
              <a:t>In the first instance, always contact your manager, your manager’s manager or the central department to which your question relates,</a:t>
            </a:r>
            <a:r>
              <a:rPr lang="en" sz="1200" dirty="0">
                <a:solidFill>
                  <a:srgbClr val="FF0000"/>
                </a:solidFill>
              </a:rPr>
              <a:t> </a:t>
            </a:r>
            <a:r>
              <a:rPr lang="en" sz="1200" dirty="0">
                <a:highlight>
                  <a:srgbClr val="FFFF00"/>
                </a:highlight>
              </a:rPr>
              <a:t>such as HR or the Legal Department.</a:t>
            </a:r>
          </a:p>
          <a:p>
            <a:pPr rtl="0">
              <a:lnSpc>
                <a:spcPct val="120000"/>
              </a:lnSpc>
              <a:spcAft>
                <a:spcPts val="1000"/>
              </a:spcAft>
            </a:pPr>
            <a:r>
              <a:rPr lang="en" sz="2400" dirty="0">
                <a:solidFill>
                  <a:srgbClr val="000000"/>
                </a:solidFill>
                <a:latin typeface="Open Sans Semibold"/>
              </a:rPr>
              <a:t>If you want to report an incident</a:t>
            </a:r>
          </a:p>
          <a:p>
            <a:pPr rtl="0">
              <a:lnSpc>
                <a:spcPct val="120000"/>
              </a:lnSpc>
              <a:spcAft>
                <a:spcPts val="250"/>
              </a:spcAft>
            </a:pPr>
            <a:r>
              <a:rPr lang="en" sz="1600" dirty="0">
                <a:latin typeface="+mj-lt"/>
              </a:rPr>
              <a:t>Internal</a:t>
            </a:r>
          </a:p>
          <a:p>
            <a:pPr rtl="0">
              <a:lnSpc>
                <a:spcPct val="120000"/>
              </a:lnSpc>
              <a:spcAft>
                <a:spcPts val="1000"/>
              </a:spcAft>
            </a:pPr>
            <a:r>
              <a:rPr lang="en" sz="1200" dirty="0"/>
              <a:t>If you want to report an incident or risk relating to health and safety, care or the environment, or have a suggestion for improvement, you should do so through HändelseVis. Suggestions for improvement can also be sent to </a:t>
            </a:r>
            <a:r>
              <a:rPr lang="en" sz="1200" dirty="0">
                <a:solidFill>
                  <a:srgbClr val="0663C2"/>
                </a:solidFill>
                <a:hlinkClick r:id="rId4">
                  <a:extLst>
                    <a:ext uri="{A12FA001-AC4F-418D-AE19-62706E023703}">
                      <ahyp:hlinkClr xmlns:ahyp="http://schemas.microsoft.com/office/drawing/2018/hyperlinkcolor" val="tx"/>
                    </a:ext>
                  </a:extLst>
                </a:hlinkClick>
              </a:rPr>
              <a:t>forbattringsforslag.karolinska@regionstockholm.se</a:t>
            </a:r>
            <a:r>
              <a:rPr lang="en" sz="1200" dirty="0"/>
              <a:t>.</a:t>
            </a:r>
          </a:p>
          <a:p>
            <a:pPr rtl="0">
              <a:lnSpc>
                <a:spcPct val="120000"/>
              </a:lnSpc>
              <a:spcAft>
                <a:spcPts val="1000"/>
              </a:spcAft>
            </a:pPr>
            <a:r>
              <a:rPr lang="en" sz="1200" dirty="0"/>
              <a:t>If you wish to report a suspected violation of the Compass, please do so to your manager, your manager’s manager, HR or the hospital’s lawyers.</a:t>
            </a:r>
          </a:p>
          <a:p>
            <a:pPr rtl="0">
              <a:lnSpc>
                <a:spcPct val="120000"/>
              </a:lnSpc>
              <a:spcAft>
                <a:spcPts val="1000"/>
              </a:spcAft>
            </a:pPr>
            <a:r>
              <a:rPr lang="en" sz="1200" dirty="0"/>
              <a:t>A personal data breach, other information incident or IT incident must be reported without delay both as instructed on </a:t>
            </a:r>
            <a:r>
              <a:rPr lang="en" sz="1200" dirty="0">
                <a:solidFill>
                  <a:srgbClr val="0663C2"/>
                </a:solidFill>
                <a:hlinkClick r:id="rId5">
                  <a:extLst>
                    <a:ext uri="{A12FA001-AC4F-418D-AE19-62706E023703}">
                      <ahyp:hlinkClr xmlns:ahyp="http://schemas.microsoft.com/office/drawing/2018/hyperlinkcolor" val="tx"/>
                    </a:ext>
                  </a:extLst>
                </a:hlinkClick>
              </a:rPr>
              <a:t>Inuti</a:t>
            </a:r>
            <a:r>
              <a:rPr lang="en" sz="1200" dirty="0">
                <a:solidFill>
                  <a:srgbClr val="0663C2"/>
                </a:solidFill>
              </a:rPr>
              <a:t> </a:t>
            </a:r>
            <a:r>
              <a:rPr lang="en" sz="1200" dirty="0"/>
              <a:t>and to </a:t>
            </a:r>
            <a:r>
              <a:rPr lang="en" sz="1200" dirty="0">
                <a:hlinkClick r:id="rId6"/>
              </a:rPr>
              <a:t>cert@regionstockholm.se</a:t>
            </a:r>
            <a:r>
              <a:rPr lang="en" sz="1200" dirty="0"/>
              <a:t>.</a:t>
            </a:r>
          </a:p>
          <a:p>
            <a:pPr rtl="0">
              <a:lnSpc>
                <a:spcPct val="120000"/>
              </a:lnSpc>
            </a:pPr>
            <a:endParaRPr lang="sv-SE" sz="1400" u="sng" dirty="0">
              <a:solidFill>
                <a:srgbClr val="0070C0"/>
              </a:solidFill>
            </a:endParaRPr>
          </a:p>
          <a:p>
            <a:pPr rtl="0">
              <a:lnSpc>
                <a:spcPct val="120000"/>
              </a:lnSpc>
              <a:spcAft>
                <a:spcPts val="250"/>
              </a:spcAft>
            </a:pPr>
            <a:r>
              <a:rPr lang="en" sz="1600" dirty="0">
                <a:latin typeface="+mj-lt"/>
              </a:rPr>
              <a:t>Whistleblowing</a:t>
            </a:r>
          </a:p>
          <a:p>
            <a:pPr rtl="0">
              <a:lnSpc>
                <a:spcPct val="120000"/>
              </a:lnSpc>
            </a:pPr>
            <a:r>
              <a:rPr lang="en" sz="1200" dirty="0"/>
              <a:t>If you suspect serious wrongdoing involving senior or key personnel, you can report it anonymously through K’s external whistleblowing channel. As a whistleblower, you are protected against all forms of reprisals. You can read more about how these cases are handled </a:t>
            </a:r>
            <a:r>
              <a:rPr lang="en" sz="1200" u="sng" dirty="0">
                <a:hlinkClick r:id="rId7"/>
              </a:rPr>
              <a:t>here</a:t>
            </a:r>
            <a:r>
              <a:rPr lang="en" sz="1200" dirty="0"/>
              <a:t>. </a:t>
            </a:r>
          </a:p>
          <a:p>
            <a:pPr rtl="0">
              <a:lnSpc>
                <a:spcPct val="120000"/>
              </a:lnSpc>
              <a:defRPr/>
            </a:pPr>
            <a:endParaRPr lang="sv-SE" sz="1200" dirty="0">
              <a:latin typeface="Open Sans" panose="020B0606030504020204" pitchFamily="34" charset="0"/>
            </a:endParaRPr>
          </a:p>
          <a:p>
            <a:pPr rtl="0">
              <a:lnSpc>
                <a:spcPct val="120000"/>
              </a:lnSpc>
              <a:spcAft>
                <a:spcPts val="250"/>
              </a:spcAft>
            </a:pPr>
            <a:r>
              <a:rPr lang="en" sz="1600" dirty="0">
                <a:latin typeface="+mj-lt"/>
              </a:rPr>
              <a:t>External</a:t>
            </a:r>
          </a:p>
          <a:p>
            <a:pPr rtl="0">
              <a:lnSpc>
                <a:spcPct val="120000"/>
              </a:lnSpc>
            </a:pPr>
            <a:r>
              <a:rPr lang="en" sz="1200" dirty="0"/>
              <a:t>You can also turn to one of our supervisory authorities, e.g. the Health and Social Care Inspectorate – </a:t>
            </a:r>
            <a:r>
              <a:rPr lang="en" sz="1200" dirty="0">
                <a:hlinkClick r:id="rId8"/>
              </a:rPr>
              <a:t>IVO</a:t>
            </a:r>
            <a:r>
              <a:rPr lang="en" sz="1200" dirty="0"/>
              <a:t>.</a:t>
            </a:r>
          </a:p>
        </p:txBody>
      </p:sp>
      <p:pic>
        <p:nvPicPr>
          <p:cNvPr id="13" name="Bildobjekt 12">
            <a:extLst>
              <a:ext uri="{FF2B5EF4-FFF2-40B4-BE49-F238E27FC236}">
                <a16:creationId xmlns:a16="http://schemas.microsoft.com/office/drawing/2014/main" id="{5DEF470A-AA87-BF41-4964-1D56BA134C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extLst>
      <p:ext uri="{BB962C8B-B14F-4D97-AF65-F5344CB8AC3E}">
        <p14:creationId xmlns:p14="http://schemas.microsoft.com/office/powerpoint/2010/main" val="390700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24DF434-D83E-3421-3851-6633AE9D7E10}"/>
              </a:ext>
            </a:extLst>
          </p:cNvPr>
          <p:cNvSpPr/>
          <p:nvPr/>
        </p:nvSpPr>
        <p:spPr>
          <a:xfrm>
            <a:off x="0" y="0"/>
            <a:ext cx="12192000" cy="6858000"/>
          </a:xfrm>
          <a:prstGeom prst="rect">
            <a:avLst/>
          </a:prstGeom>
          <a:solidFill>
            <a:schemeClr val="tx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textruta 9">
            <a:extLst>
              <a:ext uri="{FF2B5EF4-FFF2-40B4-BE49-F238E27FC236}">
                <a16:creationId xmlns:a16="http://schemas.microsoft.com/office/drawing/2014/main" id="{A8A8541B-A21D-5EF1-F3F4-6E8D5933BEC3}"/>
              </a:ext>
            </a:extLst>
          </p:cNvPr>
          <p:cNvSpPr txBox="1"/>
          <p:nvPr/>
        </p:nvSpPr>
        <p:spPr>
          <a:xfrm>
            <a:off x="3720132" y="1912476"/>
            <a:ext cx="7178240" cy="2527038"/>
          </a:xfrm>
          <a:prstGeom prst="rect">
            <a:avLst/>
          </a:prstGeom>
          <a:noFill/>
        </p:spPr>
        <p:txBody>
          <a:bodyPr wrap="square" rtlCol="0">
            <a:spAutoFit/>
          </a:bodyPr>
          <a:lstStyle/>
          <a:p>
            <a:pPr rtl="0">
              <a:lnSpc>
                <a:spcPct val="120000"/>
              </a:lnSpc>
              <a:spcAft>
                <a:spcPts val="1000"/>
              </a:spcAft>
            </a:pPr>
            <a:r>
              <a:rPr lang="en" sz="2800">
                <a:latin typeface="+mj-lt"/>
              </a:rPr>
              <a:t>Violations of the Compass</a:t>
            </a:r>
          </a:p>
          <a:p>
            <a:pPr rtl="0">
              <a:lnSpc>
                <a:spcPct val="120000"/>
              </a:lnSpc>
              <a:spcAft>
                <a:spcPts val="1000"/>
              </a:spcAft>
            </a:pPr>
            <a:r>
              <a:rPr lang="en" sz="1400"/>
              <a:t>The Compass is a tool to help employees and managers do the right thing. </a:t>
            </a:r>
          </a:p>
          <a:p>
            <a:pPr rtl="0">
              <a:lnSpc>
                <a:spcPct val="120000"/>
              </a:lnSpc>
              <a:spcAft>
                <a:spcPts val="1000"/>
              </a:spcAft>
            </a:pPr>
            <a:r>
              <a:rPr lang="en" sz="1400"/>
              <a:t>As an employee or a manager, deliberately violating the principles of the Compass may have consequences under employment law. </a:t>
            </a:r>
          </a:p>
          <a:p>
            <a:pPr rtl="0">
              <a:lnSpc>
                <a:spcPct val="120000"/>
              </a:lnSpc>
              <a:spcAft>
                <a:spcPts val="1000"/>
              </a:spcAft>
            </a:pPr>
            <a:r>
              <a:rPr lang="en" sz="1400"/>
              <a:t>The way you take on board the principles of the Compass is an important part of what we call employeeship. Doing your best to act in accordance with the principles of the Compass is good employeeship!</a:t>
            </a:r>
          </a:p>
        </p:txBody>
      </p:sp>
      <p:pic>
        <p:nvPicPr>
          <p:cNvPr id="13" name="Bildobjekt 12">
            <a:extLst>
              <a:ext uri="{FF2B5EF4-FFF2-40B4-BE49-F238E27FC236}">
                <a16:creationId xmlns:a16="http://schemas.microsoft.com/office/drawing/2014/main" id="{5DEF470A-AA87-BF41-4964-1D56BA134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pic>
        <p:nvPicPr>
          <p:cNvPr id="4" name="Bildobjekt 3" descr="Bild som visar en person klädd i sjukhuskläder som håller på med ett prov i laboratoriemiljö. ">
            <a:extLst>
              <a:ext uri="{FF2B5EF4-FFF2-40B4-BE49-F238E27FC236}">
                <a16:creationId xmlns:a16="http://schemas.microsoft.com/office/drawing/2014/main" id="{0C8D6EEA-06D2-93C5-F5E6-9ABE32B61765}"/>
              </a:ext>
            </a:extLst>
          </p:cNvPr>
          <p:cNvPicPr>
            <a:picLocks noChangeAspect="1"/>
          </p:cNvPicPr>
          <p:nvPr/>
        </p:nvPicPr>
        <p:blipFill rotWithShape="1">
          <a:blip r:embed="rId4">
            <a:extLst>
              <a:ext uri="{28A0092B-C50C-407E-A947-70E740481C1C}">
                <a14:useLocalDpi xmlns:a14="http://schemas.microsoft.com/office/drawing/2010/main" val="0"/>
              </a:ext>
            </a:extLst>
          </a:blip>
          <a:srcRect r="47238"/>
          <a:stretch/>
        </p:blipFill>
        <p:spPr>
          <a:xfrm>
            <a:off x="515938" y="0"/>
            <a:ext cx="2411412" cy="6858000"/>
          </a:xfrm>
          <a:prstGeom prst="rect">
            <a:avLst/>
          </a:prstGeom>
        </p:spPr>
      </p:pic>
    </p:spTree>
    <p:extLst>
      <p:ext uri="{BB962C8B-B14F-4D97-AF65-F5344CB8AC3E}">
        <p14:creationId xmlns:p14="http://schemas.microsoft.com/office/powerpoint/2010/main" val="47572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utomhus&#10;&#10;Automatiskt genererad beskrivning">
            <a:extLst>
              <a:ext uri="{FF2B5EF4-FFF2-40B4-BE49-F238E27FC236}">
                <a16:creationId xmlns:a16="http://schemas.microsoft.com/office/drawing/2014/main" id="{CE24FB39-B8D2-4D63-B93F-0A7C4285964D}"/>
              </a:ext>
            </a:extLst>
          </p:cNvPr>
          <p:cNvPicPr>
            <a:picLocks noChangeAspect="1"/>
          </p:cNvPicPr>
          <p:nvPr/>
        </p:nvPicPr>
        <p:blipFill rotWithShape="1">
          <a:blip r:embed="rId3">
            <a:extLst>
              <a:ext uri="{28A0092B-C50C-407E-A947-70E740481C1C}">
                <a14:useLocalDpi xmlns:a14="http://schemas.microsoft.com/office/drawing/2010/main" val="0"/>
              </a:ext>
            </a:extLst>
          </a:blip>
          <a:srcRect b="1505"/>
          <a:stretch/>
        </p:blipFill>
        <p:spPr>
          <a:xfrm>
            <a:off x="0" y="-1"/>
            <a:ext cx="12192000" cy="6858001"/>
          </a:xfrm>
          <a:prstGeom prst="rect">
            <a:avLst/>
          </a:prstGeom>
        </p:spPr>
      </p:pic>
      <p:pic>
        <p:nvPicPr>
          <p:cNvPr id="7" name="Bildobjekt 6">
            <a:extLst>
              <a:ext uri="{FF2B5EF4-FFF2-40B4-BE49-F238E27FC236}">
                <a16:creationId xmlns:a16="http://schemas.microsoft.com/office/drawing/2014/main" id="{52C115C6-71FF-8BE4-494C-F70A137856B4}"/>
              </a:ext>
            </a:extLst>
          </p:cNvPr>
          <p:cNvPicPr>
            <a:picLocks noChangeAspect="1"/>
          </p:cNvPicPr>
          <p:nvPr/>
        </p:nvPicPr>
        <p:blipFill>
          <a:blip r:embed="rId4"/>
          <a:stretch>
            <a:fillRect/>
          </a:stretch>
        </p:blipFill>
        <p:spPr>
          <a:xfrm>
            <a:off x="2060499" y="2530068"/>
            <a:ext cx="8100000" cy="1800000"/>
          </a:xfrm>
          <a:prstGeom prst="rect">
            <a:avLst/>
          </a:prstGeom>
        </p:spPr>
      </p:pic>
      <p:sp>
        <p:nvSpPr>
          <p:cNvPr id="2" name="textruta 1">
            <a:extLst>
              <a:ext uri="{FF2B5EF4-FFF2-40B4-BE49-F238E27FC236}">
                <a16:creationId xmlns:a16="http://schemas.microsoft.com/office/drawing/2014/main" id="{A277EFEB-0EA2-4076-99E1-80B0BAC1853B}"/>
              </a:ext>
            </a:extLst>
          </p:cNvPr>
          <p:cNvSpPr txBox="1"/>
          <p:nvPr/>
        </p:nvSpPr>
        <p:spPr>
          <a:xfrm>
            <a:off x="2854152" y="1716019"/>
            <a:ext cx="6483696" cy="477054"/>
          </a:xfrm>
          <a:prstGeom prst="rect">
            <a:avLst/>
          </a:prstGeom>
          <a:noFill/>
        </p:spPr>
        <p:txBody>
          <a:bodyPr wrap="square" rtlCol="0">
            <a:spAutoFit/>
          </a:bodyPr>
          <a:lstStyle/>
          <a:p>
            <a:pPr algn="ctr" rtl="0"/>
            <a:r>
              <a:rPr lang="en" sz="2500" spc="600">
                <a:latin typeface="+mj-lt"/>
                <a:ea typeface="Open Sans" panose="020B0606030504020204" pitchFamily="34" charset="0"/>
                <a:cs typeface="Open Sans" panose="020B0606030504020204" pitchFamily="34" charset="0"/>
              </a:rPr>
              <a:t>TOGETHER WE ARE ... </a:t>
            </a:r>
          </a:p>
        </p:txBody>
      </p:sp>
    </p:spTree>
    <p:extLst>
      <p:ext uri="{BB962C8B-B14F-4D97-AF65-F5344CB8AC3E}">
        <p14:creationId xmlns:p14="http://schemas.microsoft.com/office/powerpoint/2010/main" val="55607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Bildobjekt 31" descr="Bild som visar Karolinska Huddinge, fasaden vid Ambulansgatan som är upplyst i lila ljus på kvällen. Ovanpå bilden ligger rutor med text om Karolinskas värderingar. ">
            <a:extLst>
              <a:ext uri="{FF2B5EF4-FFF2-40B4-BE49-F238E27FC236}">
                <a16:creationId xmlns:a16="http://schemas.microsoft.com/office/drawing/2014/main" id="{1372533D-EE3E-DBE3-876F-AF7F46195EB5}"/>
              </a:ext>
            </a:extLst>
          </p:cNvPr>
          <p:cNvPicPr>
            <a:picLocks noChangeAspect="1"/>
          </p:cNvPicPr>
          <p:nvPr/>
        </p:nvPicPr>
        <p:blipFill rotWithShape="1">
          <a:blip r:embed="rId3">
            <a:extLst>
              <a:ext uri="{28A0092B-C50C-407E-A947-70E740481C1C}">
                <a14:useLocalDpi xmlns:a14="http://schemas.microsoft.com/office/drawing/2010/main" val="0"/>
              </a:ext>
            </a:extLst>
          </a:blip>
          <a:srcRect b="20364"/>
          <a:stretch/>
        </p:blipFill>
        <p:spPr>
          <a:xfrm>
            <a:off x="-10867" y="0"/>
            <a:ext cx="12202867" cy="6858000"/>
          </a:xfrm>
          <a:prstGeom prst="rect">
            <a:avLst/>
          </a:prstGeom>
        </p:spPr>
      </p:pic>
      <p:sp>
        <p:nvSpPr>
          <p:cNvPr id="3" name="Rektangel 2">
            <a:extLst>
              <a:ext uri="{FF2B5EF4-FFF2-40B4-BE49-F238E27FC236}">
                <a16:creationId xmlns:a16="http://schemas.microsoft.com/office/drawing/2014/main" id="{D3A84415-1510-E7A1-A59E-A96E39839D27}"/>
              </a:ext>
            </a:extLst>
          </p:cNvPr>
          <p:cNvSpPr/>
          <p:nvPr/>
        </p:nvSpPr>
        <p:spPr>
          <a:xfrm>
            <a:off x="731838" y="2001550"/>
            <a:ext cx="10728325" cy="1908740"/>
          </a:xfrm>
          <a:prstGeom prst="rect">
            <a:avLst/>
          </a:prstGeom>
          <a:solidFill>
            <a:schemeClr val="tx1">
              <a:alpha val="50272"/>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2" name="Grupp 1">
            <a:extLst>
              <a:ext uri="{FF2B5EF4-FFF2-40B4-BE49-F238E27FC236}">
                <a16:creationId xmlns:a16="http://schemas.microsoft.com/office/drawing/2014/main" id="{672F5E8F-B0C5-448D-A26E-633374119BAE}"/>
              </a:ext>
            </a:extLst>
          </p:cNvPr>
          <p:cNvGrpSpPr/>
          <p:nvPr/>
        </p:nvGrpSpPr>
        <p:grpSpPr>
          <a:xfrm>
            <a:off x="8305800" y="556609"/>
            <a:ext cx="3161146" cy="984206"/>
            <a:chOff x="744125" y="4247105"/>
            <a:chExt cx="3060000" cy="984206"/>
          </a:xfrm>
        </p:grpSpPr>
        <p:sp>
          <p:nvSpPr>
            <p:cNvPr id="37" name="Rektangel 36">
              <a:extLst>
                <a:ext uri="{FF2B5EF4-FFF2-40B4-BE49-F238E27FC236}">
                  <a16:creationId xmlns:a16="http://schemas.microsoft.com/office/drawing/2014/main" id="{6AA2656B-B9E9-4171-AF5F-257183D6A1FB}"/>
                </a:ext>
              </a:extLst>
            </p:cNvPr>
            <p:cNvSpPr/>
            <p:nvPr/>
          </p:nvSpPr>
          <p:spPr>
            <a:xfrm>
              <a:off x="744125" y="4247105"/>
              <a:ext cx="3060000" cy="984206"/>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8" name="Rubrik 2">
              <a:extLst>
                <a:ext uri="{FF2B5EF4-FFF2-40B4-BE49-F238E27FC236}">
                  <a16:creationId xmlns:a16="http://schemas.microsoft.com/office/drawing/2014/main" id="{CC9698DE-6457-4B58-895A-F741CA6D5188}"/>
                </a:ext>
              </a:extLst>
            </p:cNvPr>
            <p:cNvSpPr txBox="1">
              <a:spLocks/>
            </p:cNvSpPr>
            <p:nvPr/>
          </p:nvSpPr>
          <p:spPr>
            <a:xfrm>
              <a:off x="757138" y="4275311"/>
              <a:ext cx="3046987" cy="27949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tx1"/>
                  </a:solidFill>
                  <a:latin typeface="Open Sans Semibold" panose="020B0706030804020204" pitchFamily="34" charset="0"/>
                  <a:ea typeface="Open Sans Semibold" pitchFamily="34" charset="0"/>
                  <a:cs typeface="Open Sans Semibold" pitchFamily="34" charset="0"/>
                </a:defRPr>
              </a:lvl1pPr>
            </a:lstStyle>
            <a:p>
              <a:pPr algn="ctr" rtl="0"/>
              <a:r>
                <a:rPr lang="en" sz="1050" b="1">
                  <a:solidFill>
                    <a:srgbClr val="FFFFFF"/>
                  </a:solidFill>
                </a:rPr>
                <a:t>UNIVERSITY HOSPITAL MANDATE</a:t>
              </a:r>
            </a:p>
          </p:txBody>
        </p:sp>
        <p:pic>
          <p:nvPicPr>
            <p:cNvPr id="39" name="Bildobjekt 38">
              <a:extLst>
                <a:ext uri="{FF2B5EF4-FFF2-40B4-BE49-F238E27FC236}">
                  <a16:creationId xmlns:a16="http://schemas.microsoft.com/office/drawing/2014/main" id="{26EAD0BF-BA73-4B78-A36F-DF74D50BF04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71664"/>
            <a:stretch/>
          </p:blipFill>
          <p:spPr>
            <a:xfrm>
              <a:off x="1226729" y="4583813"/>
              <a:ext cx="381639" cy="376594"/>
            </a:xfrm>
            <a:prstGeom prst="rect">
              <a:avLst/>
            </a:prstGeom>
          </p:spPr>
        </p:pic>
        <p:sp>
          <p:nvSpPr>
            <p:cNvPr id="40" name="Platshållare för innehåll 9">
              <a:extLst>
                <a:ext uri="{FF2B5EF4-FFF2-40B4-BE49-F238E27FC236}">
                  <a16:creationId xmlns:a16="http://schemas.microsoft.com/office/drawing/2014/main" id="{D40E818E-4E06-49AB-BFC2-01B8EDCDFA00}"/>
                </a:ext>
              </a:extLst>
            </p:cNvPr>
            <p:cNvSpPr txBox="1">
              <a:spLocks/>
            </p:cNvSpPr>
            <p:nvPr/>
          </p:nvSpPr>
          <p:spPr>
            <a:xfrm>
              <a:off x="1770125" y="4950561"/>
              <a:ext cx="1008000" cy="279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2"/>
                </a:buClr>
                <a:buSzPct val="100000"/>
                <a:buFont typeface="Calibri" panose="020F050202020403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alibri" panose="020F050202020403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85863" rtl="0">
                <a:lnSpc>
                  <a:spcPct val="100000"/>
                </a:lnSpc>
                <a:buFont typeface="Arial" panose="020B0604020202020204" pitchFamily="34" charset="0"/>
                <a:buNone/>
                <a:tabLst>
                  <a:tab pos="2595563" algn="l"/>
                  <a:tab pos="4660900" algn="l"/>
                </a:tabLst>
              </a:pPr>
              <a:r>
                <a:rPr lang="en" sz="1200" b="1">
                  <a:solidFill>
                    <a:srgbClr val="FFFFFF"/>
                  </a:solidFill>
                  <a:latin typeface="Open Sans"/>
                  <a:ea typeface="Open Sans Semibold" panose="020B0706030804020204" pitchFamily="34" charset="0"/>
                  <a:cs typeface="Open Sans Semibold" panose="020B0706030804020204" pitchFamily="34" charset="0"/>
                </a:rPr>
                <a:t>Research</a:t>
              </a:r>
              <a:endParaRPr lang="en" sz="1200" b="1" dirty="0">
                <a:solidFill>
                  <a:srgbClr val="FFFFFF"/>
                </a:solidFill>
                <a:latin typeface="Open Sans"/>
                <a:ea typeface="Open Sans Semibold" panose="020B0706030804020204" pitchFamily="34" charset="0"/>
                <a:cs typeface="Open Sans Semibold" panose="020B0706030804020204" pitchFamily="34" charset="0"/>
              </a:endParaRPr>
            </a:p>
          </p:txBody>
        </p:sp>
        <p:sp>
          <p:nvSpPr>
            <p:cNvPr id="41" name="Platshållare för innehåll 9">
              <a:extLst>
                <a:ext uri="{FF2B5EF4-FFF2-40B4-BE49-F238E27FC236}">
                  <a16:creationId xmlns:a16="http://schemas.microsoft.com/office/drawing/2014/main" id="{555D89A6-E68D-489C-B561-E24C0973CE37}"/>
                </a:ext>
              </a:extLst>
            </p:cNvPr>
            <p:cNvSpPr txBox="1">
              <a:spLocks/>
            </p:cNvSpPr>
            <p:nvPr/>
          </p:nvSpPr>
          <p:spPr>
            <a:xfrm>
              <a:off x="2682434" y="4950561"/>
              <a:ext cx="1008000" cy="279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2"/>
                </a:buClr>
                <a:buSzPct val="100000"/>
                <a:buFont typeface="Calibri" panose="020F050202020403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alibri" panose="020F050202020403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85863" rtl="0">
                <a:lnSpc>
                  <a:spcPct val="100000"/>
                </a:lnSpc>
                <a:buFont typeface="Arial" panose="020B0604020202020204" pitchFamily="34" charset="0"/>
                <a:buNone/>
                <a:tabLst>
                  <a:tab pos="2595563" algn="l"/>
                  <a:tab pos="4660900" algn="l"/>
                </a:tabLst>
              </a:pPr>
              <a:r>
                <a:rPr lang="en" sz="1200" b="1">
                  <a:solidFill>
                    <a:srgbClr val="FFFFFF"/>
                  </a:solidFill>
                  <a:latin typeface="Open Sans"/>
                  <a:ea typeface="Open Sans Semibold" panose="020B0706030804020204" pitchFamily="34" charset="0"/>
                  <a:cs typeface="Open Sans Semibold" panose="020B0706030804020204" pitchFamily="34" charset="0"/>
                </a:rPr>
                <a:t>Education</a:t>
              </a:r>
            </a:p>
          </p:txBody>
        </p:sp>
        <p:sp>
          <p:nvSpPr>
            <p:cNvPr id="42" name="Platshållare för innehåll 9">
              <a:extLst>
                <a:ext uri="{FF2B5EF4-FFF2-40B4-BE49-F238E27FC236}">
                  <a16:creationId xmlns:a16="http://schemas.microsoft.com/office/drawing/2014/main" id="{7226A85A-EA98-46E3-83F8-FE6C1F09BF2D}"/>
                </a:ext>
              </a:extLst>
            </p:cNvPr>
            <p:cNvSpPr txBox="1">
              <a:spLocks/>
            </p:cNvSpPr>
            <p:nvPr/>
          </p:nvSpPr>
          <p:spPr>
            <a:xfrm>
              <a:off x="913548" y="4950561"/>
              <a:ext cx="1008000" cy="279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2"/>
                </a:buClr>
                <a:buSzPct val="100000"/>
                <a:buFont typeface="Calibri" panose="020F050202020403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2"/>
                </a:buClr>
                <a:buSzPct val="100000"/>
                <a:buFont typeface="Calibri" panose="020F050202020403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185863" rtl="0">
                <a:lnSpc>
                  <a:spcPct val="100000"/>
                </a:lnSpc>
                <a:buFont typeface="Arial" panose="020B0604020202020204" pitchFamily="34" charset="0"/>
                <a:buNone/>
                <a:tabLst>
                  <a:tab pos="2595563" algn="l"/>
                  <a:tab pos="4660900" algn="l"/>
                </a:tabLst>
              </a:pPr>
              <a:r>
                <a:rPr lang="en" sz="1200" b="1">
                  <a:solidFill>
                    <a:srgbClr val="FFFFFF"/>
                  </a:solidFill>
                  <a:latin typeface="Open Sans"/>
                  <a:ea typeface="Open Sans Semibold" panose="020B0706030804020204" pitchFamily="34" charset="0"/>
                  <a:cs typeface="Open Sans Semibold" panose="020B0706030804020204" pitchFamily="34" charset="0"/>
                </a:rPr>
                <a:t>Healthcare</a:t>
              </a:r>
              <a:endParaRPr lang="en" sz="1200" b="1" dirty="0">
                <a:solidFill>
                  <a:srgbClr val="FFFFFF"/>
                </a:solidFill>
                <a:latin typeface="Open Sans"/>
                <a:ea typeface="Open Sans Semibold" panose="020B0706030804020204" pitchFamily="34" charset="0"/>
                <a:cs typeface="Open Sans Semibold" panose="020B0706030804020204" pitchFamily="34" charset="0"/>
              </a:endParaRPr>
            </a:p>
          </p:txBody>
        </p:sp>
        <p:pic>
          <p:nvPicPr>
            <p:cNvPr id="43" name="Bildobjekt 42">
              <a:extLst>
                <a:ext uri="{FF2B5EF4-FFF2-40B4-BE49-F238E27FC236}">
                  <a16:creationId xmlns:a16="http://schemas.microsoft.com/office/drawing/2014/main" id="{B704597F-ED25-433F-9C07-6A65ABFCFE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71526"/>
            <a:stretch/>
          </p:blipFill>
          <p:spPr>
            <a:xfrm>
              <a:off x="2994682" y="4583813"/>
              <a:ext cx="383505" cy="376594"/>
            </a:xfrm>
            <a:prstGeom prst="rect">
              <a:avLst/>
            </a:prstGeom>
          </p:spPr>
        </p:pic>
        <p:pic>
          <p:nvPicPr>
            <p:cNvPr id="44" name="Bildobjekt 43">
              <a:extLst>
                <a:ext uri="{FF2B5EF4-FFF2-40B4-BE49-F238E27FC236}">
                  <a16:creationId xmlns:a16="http://schemas.microsoft.com/office/drawing/2014/main" id="{04DC71B7-B687-4354-84B3-79441905CB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6165" r="34663"/>
            <a:stretch/>
          </p:blipFill>
          <p:spPr>
            <a:xfrm>
              <a:off x="2077672" y="4583813"/>
              <a:ext cx="392906" cy="376594"/>
            </a:xfrm>
            <a:prstGeom prst="rect">
              <a:avLst/>
            </a:prstGeom>
          </p:spPr>
        </p:pic>
      </p:grpSp>
      <p:pic>
        <p:nvPicPr>
          <p:cNvPr id="46" name="Bildobjekt 45" descr="En bild som visar text&#10;&#10;Automatiskt genererad beskrivning">
            <a:extLst>
              <a:ext uri="{FF2B5EF4-FFF2-40B4-BE49-F238E27FC236}">
                <a16:creationId xmlns:a16="http://schemas.microsoft.com/office/drawing/2014/main" id="{FCBA9494-29E2-44E2-9A88-EA836FECE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8421" y="5923574"/>
            <a:ext cx="948655" cy="204909"/>
          </a:xfrm>
          <a:prstGeom prst="rect">
            <a:avLst/>
          </a:prstGeom>
        </p:spPr>
      </p:pic>
      <p:grpSp>
        <p:nvGrpSpPr>
          <p:cNvPr id="4" name="Grupp 3">
            <a:extLst>
              <a:ext uri="{FF2B5EF4-FFF2-40B4-BE49-F238E27FC236}">
                <a16:creationId xmlns:a16="http://schemas.microsoft.com/office/drawing/2014/main" id="{8470571F-9AE7-4F4F-9DD6-DFD2A124F89E}"/>
              </a:ext>
            </a:extLst>
          </p:cNvPr>
          <p:cNvGrpSpPr/>
          <p:nvPr/>
        </p:nvGrpSpPr>
        <p:grpSpPr>
          <a:xfrm>
            <a:off x="515518" y="445027"/>
            <a:ext cx="2388378" cy="901898"/>
            <a:chOff x="5113020" y="2685353"/>
            <a:chExt cx="2156460" cy="901898"/>
          </a:xfrm>
        </p:grpSpPr>
        <p:sp>
          <p:nvSpPr>
            <p:cNvPr id="51" name="textruta 50">
              <a:extLst>
                <a:ext uri="{FF2B5EF4-FFF2-40B4-BE49-F238E27FC236}">
                  <a16:creationId xmlns:a16="http://schemas.microsoft.com/office/drawing/2014/main" id="{37566570-AC1C-4177-9170-24941E526B45}"/>
                </a:ext>
              </a:extLst>
            </p:cNvPr>
            <p:cNvSpPr txBox="1"/>
            <p:nvPr/>
          </p:nvSpPr>
          <p:spPr>
            <a:xfrm>
              <a:off x="5143501" y="2685353"/>
              <a:ext cx="2065020" cy="538609"/>
            </a:xfrm>
            <a:prstGeom prst="rect">
              <a:avLst/>
            </a:prstGeom>
            <a:noFill/>
          </p:spPr>
          <p:txBody>
            <a:bodyPr wrap="square" rtlCol="0">
              <a:spAutoFit/>
            </a:bodyPr>
            <a:lstStyle/>
            <a:p>
              <a:pPr algn="ctr" rtl="0"/>
              <a:r>
                <a:rPr lang="en" sz="2900">
                  <a:solidFill>
                    <a:schemeClr val="bg1"/>
                  </a:solidFill>
                  <a:latin typeface="Avenir Next LT Pro Demi" panose="020B0704020202020204" pitchFamily="34" charset="0"/>
                </a:rPr>
                <a:t>Together</a:t>
              </a:r>
            </a:p>
          </p:txBody>
        </p:sp>
        <p:sp>
          <p:nvSpPr>
            <p:cNvPr id="53" name="textruta 52">
              <a:extLst>
                <a:ext uri="{FF2B5EF4-FFF2-40B4-BE49-F238E27FC236}">
                  <a16:creationId xmlns:a16="http://schemas.microsoft.com/office/drawing/2014/main" id="{2ADEB42E-475D-4CFB-AEC6-D17291A3D79C}"/>
                </a:ext>
              </a:extLst>
            </p:cNvPr>
            <p:cNvSpPr txBox="1"/>
            <p:nvPr/>
          </p:nvSpPr>
          <p:spPr>
            <a:xfrm>
              <a:off x="5113020" y="3080874"/>
              <a:ext cx="2156460" cy="506377"/>
            </a:xfrm>
            <a:prstGeom prst="rect">
              <a:avLst/>
            </a:prstGeom>
            <a:noFill/>
          </p:spPr>
          <p:txBody>
            <a:bodyPr wrap="square" bIns="90000" rtlCol="0">
              <a:spAutoFit/>
            </a:bodyPr>
            <a:lstStyle/>
            <a:p>
              <a:pPr algn="ctr" rtl="0"/>
              <a:r>
                <a:rPr lang="en" sz="2400" dirty="0">
                  <a:solidFill>
                    <a:schemeClr val="bg1"/>
                  </a:solidFill>
                  <a:latin typeface="Avenir Next LT Pro Demi" panose="020B0704020202020204" pitchFamily="34" charset="0"/>
                </a:rPr>
                <a:t>we are Karolinska</a:t>
              </a:r>
            </a:p>
          </p:txBody>
        </p:sp>
      </p:grpSp>
      <p:sp>
        <p:nvSpPr>
          <p:cNvPr id="19" name="Rektangel 18">
            <a:extLst>
              <a:ext uri="{FF2B5EF4-FFF2-40B4-BE49-F238E27FC236}">
                <a16:creationId xmlns:a16="http://schemas.microsoft.com/office/drawing/2014/main" id="{014DC738-F00F-EDCC-066C-776ECB1B7F76}"/>
              </a:ext>
            </a:extLst>
          </p:cNvPr>
          <p:cNvSpPr/>
          <p:nvPr/>
        </p:nvSpPr>
        <p:spPr>
          <a:xfrm>
            <a:off x="2966264" y="2359952"/>
            <a:ext cx="7811989" cy="1161087"/>
          </a:xfrm>
          <a:prstGeom prst="rect">
            <a:avLst/>
          </a:prstGeom>
          <a:effectLst>
            <a:outerShdw blurRad="63500" dist="12700" dir="2700000" algn="tl" rotWithShape="0">
              <a:prstClr val="black">
                <a:alpha val="40000"/>
              </a:prstClr>
            </a:outerShdw>
          </a:effectLst>
        </p:spPr>
        <p:txBody>
          <a:bodyPr wrap="square" rtlCol="0">
            <a:spAutoFit/>
          </a:bodyPr>
          <a:lstStyle/>
          <a:p>
            <a:pPr rtl="0">
              <a:lnSpc>
                <a:spcPct val="120000"/>
              </a:lnSpc>
            </a:pPr>
            <a:r>
              <a:rPr lang="en" sz="3000">
                <a:solidFill>
                  <a:schemeClr val="bg1"/>
                </a:solidFill>
              </a:rPr>
              <a:t>The Compass is a guide to help you do the right thing based on our values</a:t>
            </a:r>
          </a:p>
        </p:txBody>
      </p:sp>
      <p:pic>
        <p:nvPicPr>
          <p:cNvPr id="22" name="Bildobjekt 21">
            <a:extLst>
              <a:ext uri="{FF2B5EF4-FFF2-40B4-BE49-F238E27FC236}">
                <a16:creationId xmlns:a16="http://schemas.microsoft.com/office/drawing/2014/main" id="{42749F2F-D814-7991-49B0-82FB23CDFE71}"/>
              </a:ext>
            </a:extLst>
          </p:cNvPr>
          <p:cNvPicPr>
            <a:picLocks noChangeAspect="1"/>
          </p:cNvPicPr>
          <p:nvPr/>
        </p:nvPicPr>
        <p:blipFill>
          <a:blip r:embed="rId6"/>
          <a:stretch>
            <a:fillRect/>
          </a:stretch>
        </p:blipFill>
        <p:spPr>
          <a:xfrm>
            <a:off x="964999" y="2224968"/>
            <a:ext cx="1456315" cy="1456315"/>
          </a:xfrm>
          <a:prstGeom prst="rect">
            <a:avLst/>
          </a:prstGeom>
        </p:spPr>
      </p:pic>
      <p:grpSp>
        <p:nvGrpSpPr>
          <p:cNvPr id="30" name="Grupp 29">
            <a:extLst>
              <a:ext uri="{FF2B5EF4-FFF2-40B4-BE49-F238E27FC236}">
                <a16:creationId xmlns:a16="http://schemas.microsoft.com/office/drawing/2014/main" id="{440D6F09-FCEF-D266-A2DB-55839B5F395C}"/>
              </a:ext>
            </a:extLst>
          </p:cNvPr>
          <p:cNvGrpSpPr/>
          <p:nvPr/>
        </p:nvGrpSpPr>
        <p:grpSpPr>
          <a:xfrm>
            <a:off x="4017900" y="4419315"/>
            <a:ext cx="3938919" cy="999374"/>
            <a:chOff x="417138" y="1980944"/>
            <a:chExt cx="3938919" cy="999374"/>
          </a:xfrm>
        </p:grpSpPr>
        <p:sp>
          <p:nvSpPr>
            <p:cNvPr id="31" name="Rektangel 30">
              <a:extLst>
                <a:ext uri="{FF2B5EF4-FFF2-40B4-BE49-F238E27FC236}">
                  <a16:creationId xmlns:a16="http://schemas.microsoft.com/office/drawing/2014/main" id="{F68EA16D-1975-6A58-29DF-EB9AD02AF6FE}"/>
                </a:ext>
              </a:extLst>
            </p:cNvPr>
            <p:cNvSpPr/>
            <p:nvPr/>
          </p:nvSpPr>
          <p:spPr>
            <a:xfrm>
              <a:off x="735595" y="1980944"/>
              <a:ext cx="3522474" cy="999374"/>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textruta 33">
              <a:extLst>
                <a:ext uri="{FF2B5EF4-FFF2-40B4-BE49-F238E27FC236}">
                  <a16:creationId xmlns:a16="http://schemas.microsoft.com/office/drawing/2014/main" id="{C70B9D4A-BED3-BDD2-9574-9BBAE8EA03CB}"/>
                </a:ext>
              </a:extLst>
            </p:cNvPr>
            <p:cNvSpPr txBox="1"/>
            <p:nvPr/>
          </p:nvSpPr>
          <p:spPr bwMode="white">
            <a:xfrm>
              <a:off x="1330958" y="2038818"/>
              <a:ext cx="957905"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MISSION</a:t>
              </a:r>
              <a:endParaRPr kumimoji="0" lang="en-US" sz="105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5" name="textruta 34">
              <a:extLst>
                <a:ext uri="{FF2B5EF4-FFF2-40B4-BE49-F238E27FC236}">
                  <a16:creationId xmlns:a16="http://schemas.microsoft.com/office/drawing/2014/main" id="{E07AA2BB-F4D9-035E-D6A7-C619D40D8E6E}"/>
                </a:ext>
              </a:extLst>
            </p:cNvPr>
            <p:cNvSpPr txBox="1"/>
            <p:nvPr/>
          </p:nvSpPr>
          <p:spPr>
            <a:xfrm>
              <a:off x="1330959" y="2213300"/>
              <a:ext cx="3025098" cy="7232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 sz="1200" b="0" i="0" u="none" strike="noStrike" kern="1200" cap="none" spc="0" normalizeH="0" noProof="0" dirty="0">
                  <a:ln>
                    <a:noFill/>
                  </a:ln>
                  <a:solidFill>
                    <a:srgbClr val="FFFFFF"/>
                  </a:solidFill>
                  <a:effectLst/>
                  <a:uLnTx/>
                  <a:uFillTx/>
                  <a:latin typeface="Open Sans"/>
                  <a:ea typeface="+mn-ea"/>
                  <a:cs typeface="+mn-cs"/>
                </a:rPr>
                <a:t>We are the </a:t>
              </a:r>
              <a:r>
                <a:rPr lang="en" sz="1200" b="1" i="0" u="none" strike="noStrike" kern="1200" cap="none" spc="0" normalizeH="0" noProof="0" dirty="0">
                  <a:ln>
                    <a:noFill/>
                  </a:ln>
                  <a:solidFill>
                    <a:srgbClr val="FFFFFF"/>
                  </a:solidFill>
                  <a:effectLst/>
                  <a:uLnTx/>
                  <a:uFillTx/>
                  <a:latin typeface="Open Sans"/>
                  <a:ea typeface="Open Sans Semibold" panose="020B0706030804020204" pitchFamily="34" charset="0"/>
                  <a:cs typeface="Open Sans Semibold" panose="020B0706030804020204" pitchFamily="34" charset="0"/>
                </a:rPr>
                <a:t>best at the most difficult</a:t>
              </a:r>
              <a:r>
                <a:rPr lang="en" sz="1200" b="0" i="0" u="none" strike="noStrike" kern="1200" cap="none" spc="0" normalizeH="0" noProof="0" dirty="0">
                  <a:ln>
                    <a:noFill/>
                  </a:ln>
                  <a:solidFill>
                    <a:srgbClr val="FFFFFF"/>
                  </a:solidFill>
                  <a:effectLst/>
                  <a:uLnTx/>
                  <a:uFillTx/>
                  <a:latin typeface="Open Sans"/>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lang="en" sz="1200" b="0" i="0" u="none" strike="noStrike" kern="1200" cap="none" spc="0" normalizeH="0" noProof="0" dirty="0">
                  <a:ln>
                    <a:noFill/>
                  </a:ln>
                  <a:solidFill>
                    <a:srgbClr val="FFFFFF"/>
                  </a:solidFill>
                  <a:effectLst/>
                  <a:uLnTx/>
                  <a:uFillTx/>
                  <a:latin typeface="Open Sans"/>
                  <a:ea typeface="+mn-ea"/>
                  <a:cs typeface="+mn-cs"/>
                </a:rPr>
                <a:t>We take </a:t>
              </a:r>
              <a:r>
                <a:rPr lang="en" sz="1200" b="1" i="0" u="none" strike="noStrike" kern="1200" cap="none" spc="0" normalizeH="0" noProof="0" dirty="0">
                  <a:ln>
                    <a:noFill/>
                  </a:ln>
                  <a:solidFill>
                    <a:srgbClr val="FFFFFF"/>
                  </a:solidFill>
                  <a:effectLst/>
                  <a:uLnTx/>
                  <a:uFillTx/>
                  <a:latin typeface="Open Sans"/>
                  <a:ea typeface="Open Sans Semibold" panose="020B0706030804020204" pitchFamily="34" charset="0"/>
                  <a:cs typeface="Open Sans Semibold" panose="020B0706030804020204" pitchFamily="34" charset="0"/>
                </a:rPr>
                <a:t>responsibility for our common resources</a:t>
              </a:r>
              <a:r>
                <a:rPr lang="en" sz="1200" b="1" i="0" u="none" strike="noStrike" kern="1200" cap="none" spc="0" normalizeH="0" noProof="0" dirty="0">
                  <a:ln>
                    <a:noFill/>
                  </a:ln>
                  <a:solidFill>
                    <a:srgbClr val="FFFFFF"/>
                  </a:solidFill>
                  <a:effectLst/>
                  <a:uLnTx/>
                  <a:uFillTx/>
                  <a:latin typeface="Open Sans"/>
                  <a:ea typeface="+mn-ea"/>
                  <a:cs typeface="+mn-cs"/>
                </a:rPr>
                <a:t>.</a:t>
              </a:r>
            </a:p>
          </p:txBody>
        </p:sp>
        <p:cxnSp>
          <p:nvCxnSpPr>
            <p:cNvPr id="36" name="Rak koppling 17">
              <a:extLst>
                <a:ext uri="{FF2B5EF4-FFF2-40B4-BE49-F238E27FC236}">
                  <a16:creationId xmlns:a16="http://schemas.microsoft.com/office/drawing/2014/main" id="{289A9A78-618A-2728-A33D-8EA7A89EC11B}"/>
                </a:ext>
              </a:extLst>
            </p:cNvPr>
            <p:cNvCxnSpPr>
              <a:cxnSpLocks/>
            </p:cNvCxnSpPr>
            <p:nvPr/>
          </p:nvCxnSpPr>
          <p:spPr>
            <a:xfrm>
              <a:off x="1259309" y="2069949"/>
              <a:ext cx="0" cy="8213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Grupp 46">
              <a:extLst>
                <a:ext uri="{FF2B5EF4-FFF2-40B4-BE49-F238E27FC236}">
                  <a16:creationId xmlns:a16="http://schemas.microsoft.com/office/drawing/2014/main" id="{C572F473-40E2-780D-8FB4-C115412D8EC3}"/>
                </a:ext>
              </a:extLst>
            </p:cNvPr>
            <p:cNvGrpSpPr/>
            <p:nvPr/>
          </p:nvGrpSpPr>
          <p:grpSpPr>
            <a:xfrm>
              <a:off x="417138" y="2168684"/>
              <a:ext cx="623895" cy="623895"/>
              <a:chOff x="565695" y="3159284"/>
              <a:chExt cx="623895" cy="623895"/>
            </a:xfrm>
          </p:grpSpPr>
          <p:sp>
            <p:nvSpPr>
              <p:cNvPr id="48" name="Ellips 47">
                <a:extLst>
                  <a:ext uri="{FF2B5EF4-FFF2-40B4-BE49-F238E27FC236}">
                    <a16:creationId xmlns:a16="http://schemas.microsoft.com/office/drawing/2014/main" id="{3EE03F17-9A21-A382-EF6D-F5A451C6BFF1}"/>
                  </a:ext>
                </a:extLst>
              </p:cNvPr>
              <p:cNvSpPr/>
              <p:nvPr/>
            </p:nvSpPr>
            <p:spPr>
              <a:xfrm>
                <a:off x="565695" y="3159284"/>
                <a:ext cx="623895" cy="623895"/>
              </a:xfrm>
              <a:prstGeom prst="ellipse">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pic>
            <p:nvPicPr>
              <p:cNvPr id="49" name="Bildobjekt 48">
                <a:extLst>
                  <a:ext uri="{FF2B5EF4-FFF2-40B4-BE49-F238E27FC236}">
                    <a16:creationId xmlns:a16="http://schemas.microsoft.com/office/drawing/2014/main" id="{F01BFF03-D0A9-81BF-8ABE-4E8438DA3C0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l="2446" t="-491" r="-3752" b="-491"/>
              <a:stretch/>
            </p:blipFill>
            <p:spPr>
              <a:xfrm>
                <a:off x="611006" y="3163179"/>
                <a:ext cx="542796" cy="576000"/>
              </a:xfrm>
              <a:prstGeom prst="rect">
                <a:avLst/>
              </a:prstGeom>
            </p:spPr>
          </p:pic>
        </p:grpSp>
      </p:grpSp>
      <p:grpSp>
        <p:nvGrpSpPr>
          <p:cNvPr id="50" name="Grupp 49">
            <a:extLst>
              <a:ext uri="{FF2B5EF4-FFF2-40B4-BE49-F238E27FC236}">
                <a16:creationId xmlns:a16="http://schemas.microsoft.com/office/drawing/2014/main" id="{CA8090FC-A068-719D-59B1-0C79B8FF719A}"/>
              </a:ext>
            </a:extLst>
          </p:cNvPr>
          <p:cNvGrpSpPr/>
          <p:nvPr/>
        </p:nvGrpSpPr>
        <p:grpSpPr>
          <a:xfrm>
            <a:off x="8094999" y="4434483"/>
            <a:ext cx="3365164" cy="984206"/>
            <a:chOff x="430431" y="3123669"/>
            <a:chExt cx="3365164" cy="984206"/>
          </a:xfrm>
        </p:grpSpPr>
        <p:sp>
          <p:nvSpPr>
            <p:cNvPr id="52" name="Rektangel 51">
              <a:extLst>
                <a:ext uri="{FF2B5EF4-FFF2-40B4-BE49-F238E27FC236}">
                  <a16:creationId xmlns:a16="http://schemas.microsoft.com/office/drawing/2014/main" id="{679A7C8A-2AFD-F238-DCB4-56796DFD5CB0}"/>
                </a:ext>
              </a:extLst>
            </p:cNvPr>
            <p:cNvSpPr/>
            <p:nvPr/>
          </p:nvSpPr>
          <p:spPr>
            <a:xfrm>
              <a:off x="735595" y="3123669"/>
              <a:ext cx="3060000" cy="984206"/>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4" name="textruta 53">
              <a:extLst>
                <a:ext uri="{FF2B5EF4-FFF2-40B4-BE49-F238E27FC236}">
                  <a16:creationId xmlns:a16="http://schemas.microsoft.com/office/drawing/2014/main" id="{339058CF-F8A7-B752-D8D3-6AE6E3739883}"/>
                </a:ext>
              </a:extLst>
            </p:cNvPr>
            <p:cNvSpPr txBox="1"/>
            <p:nvPr/>
          </p:nvSpPr>
          <p:spPr bwMode="white">
            <a:xfrm>
              <a:off x="1333150" y="3211209"/>
              <a:ext cx="1570673"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050" b="0" i="0" u="none" strike="noStrike" kern="1200" cap="none" spc="0" normalizeH="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VALUES</a:t>
              </a:r>
              <a:endParaRPr kumimoji="0" lang="en-US" sz="105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5" name="textruta 54">
              <a:extLst>
                <a:ext uri="{FF2B5EF4-FFF2-40B4-BE49-F238E27FC236}">
                  <a16:creationId xmlns:a16="http://schemas.microsoft.com/office/drawing/2014/main" id="{6E72441B-2E92-8A76-5F09-F75545F27E7C}"/>
                </a:ext>
              </a:extLst>
            </p:cNvPr>
            <p:cNvSpPr txBox="1"/>
            <p:nvPr/>
          </p:nvSpPr>
          <p:spPr>
            <a:xfrm>
              <a:off x="1333152" y="3385693"/>
              <a:ext cx="184130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i="0" u="none" strike="noStrike" kern="1200" cap="none" spc="0" normalizeH="0" noProof="0" dirty="0">
                  <a:ln>
                    <a:noFill/>
                  </a:ln>
                  <a:solidFill>
                    <a:srgbClr val="FFFFFF"/>
                  </a:solidFill>
                  <a:effectLst/>
                  <a:uLnTx/>
                  <a:uFillTx/>
                  <a:latin typeface="Open Sans"/>
                  <a:ea typeface="Open Sans Semibold" panose="020B0706030804020204" pitchFamily="34" charset="0"/>
                  <a:cs typeface="Open Sans Semibold" panose="020B0706030804020204" pitchFamily="34" charset="0"/>
                </a:rPr>
                <a:t>Responsibility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i="0" u="none" strike="noStrike" kern="1200" cap="none" spc="0" normalizeH="0" noProof="0" dirty="0">
                  <a:ln>
                    <a:noFill/>
                  </a:ln>
                  <a:solidFill>
                    <a:srgbClr val="FFFFFF"/>
                  </a:solidFill>
                  <a:effectLst/>
                  <a:uLnTx/>
                  <a:uFillTx/>
                  <a:latin typeface="Open Sans"/>
                  <a:ea typeface="Open Sans Semibold" panose="020B0706030804020204" pitchFamily="34" charset="0"/>
                  <a:cs typeface="Open Sans Semibold" panose="020B0706030804020204" pitchFamily="34" charset="0"/>
                </a:rPr>
                <a:t>Compassion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200" b="1" i="0" u="none" strike="noStrike" kern="1200" cap="none" spc="0" normalizeH="0" noProof="0" dirty="0">
                  <a:ln>
                    <a:noFill/>
                  </a:ln>
                  <a:solidFill>
                    <a:srgbClr val="FFFFFF"/>
                  </a:solidFill>
                  <a:effectLst/>
                  <a:uLnTx/>
                  <a:uFillTx/>
                  <a:latin typeface="Open Sans"/>
                  <a:ea typeface="Open Sans Semibold" panose="020B0706030804020204" pitchFamily="34" charset="0"/>
                  <a:cs typeface="Open Sans Semibold" panose="020B0706030804020204" pitchFamily="34" charset="0"/>
                </a:rPr>
                <a:t>Holistic approach</a:t>
              </a:r>
            </a:p>
          </p:txBody>
        </p:sp>
        <p:cxnSp>
          <p:nvCxnSpPr>
            <p:cNvPr id="56" name="Rak koppling 25">
              <a:extLst>
                <a:ext uri="{FF2B5EF4-FFF2-40B4-BE49-F238E27FC236}">
                  <a16:creationId xmlns:a16="http://schemas.microsoft.com/office/drawing/2014/main" id="{788EE37F-3795-61FB-3212-C850E0171FAC}"/>
                </a:ext>
              </a:extLst>
            </p:cNvPr>
            <p:cNvCxnSpPr>
              <a:cxnSpLocks/>
            </p:cNvCxnSpPr>
            <p:nvPr/>
          </p:nvCxnSpPr>
          <p:spPr>
            <a:xfrm>
              <a:off x="1261502" y="3212674"/>
              <a:ext cx="0" cy="8213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upp 56">
              <a:extLst>
                <a:ext uri="{FF2B5EF4-FFF2-40B4-BE49-F238E27FC236}">
                  <a16:creationId xmlns:a16="http://schemas.microsoft.com/office/drawing/2014/main" id="{6B7EFD1F-CC1E-DD35-E870-E5F944521C49}"/>
                </a:ext>
              </a:extLst>
            </p:cNvPr>
            <p:cNvGrpSpPr/>
            <p:nvPr/>
          </p:nvGrpSpPr>
          <p:grpSpPr>
            <a:xfrm>
              <a:off x="430431" y="3311409"/>
              <a:ext cx="623895" cy="623895"/>
              <a:chOff x="861034" y="4027632"/>
              <a:chExt cx="623895" cy="623895"/>
            </a:xfrm>
          </p:grpSpPr>
          <p:sp>
            <p:nvSpPr>
              <p:cNvPr id="58" name="Ellips 57">
                <a:extLst>
                  <a:ext uri="{FF2B5EF4-FFF2-40B4-BE49-F238E27FC236}">
                    <a16:creationId xmlns:a16="http://schemas.microsoft.com/office/drawing/2014/main" id="{C1C95070-2BC8-270E-0027-6CA1FB9173CB}"/>
                  </a:ext>
                </a:extLst>
              </p:cNvPr>
              <p:cNvSpPr/>
              <p:nvPr/>
            </p:nvSpPr>
            <p:spPr>
              <a:xfrm>
                <a:off x="861034" y="4027632"/>
                <a:ext cx="623895" cy="623895"/>
              </a:xfrm>
              <a:prstGeom prst="ellipse">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pic>
            <p:nvPicPr>
              <p:cNvPr id="59" name="Bildobjekt 58">
                <a:extLst>
                  <a:ext uri="{FF2B5EF4-FFF2-40B4-BE49-F238E27FC236}">
                    <a16:creationId xmlns:a16="http://schemas.microsoft.com/office/drawing/2014/main" id="{8394FA2D-AA0C-5705-C428-2BAD09BFEEE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38577" y="4109532"/>
                <a:ext cx="469932" cy="457288"/>
              </a:xfrm>
              <a:prstGeom prst="rect">
                <a:avLst/>
              </a:prstGeom>
            </p:spPr>
          </p:pic>
        </p:grpSp>
      </p:grpSp>
      <p:grpSp>
        <p:nvGrpSpPr>
          <p:cNvPr id="60" name="Grupp 59">
            <a:extLst>
              <a:ext uri="{FF2B5EF4-FFF2-40B4-BE49-F238E27FC236}">
                <a16:creationId xmlns:a16="http://schemas.microsoft.com/office/drawing/2014/main" id="{D528286F-8BDE-709F-4A14-0A5F854D21E8}"/>
              </a:ext>
            </a:extLst>
          </p:cNvPr>
          <p:cNvGrpSpPr/>
          <p:nvPr/>
        </p:nvGrpSpPr>
        <p:grpSpPr>
          <a:xfrm>
            <a:off x="426828" y="4419315"/>
            <a:ext cx="3369551" cy="984206"/>
            <a:chOff x="426044" y="852584"/>
            <a:chExt cx="3369551" cy="984206"/>
          </a:xfrm>
        </p:grpSpPr>
        <p:sp>
          <p:nvSpPr>
            <p:cNvPr id="61" name="Rektangel 60">
              <a:extLst>
                <a:ext uri="{FF2B5EF4-FFF2-40B4-BE49-F238E27FC236}">
                  <a16:creationId xmlns:a16="http://schemas.microsoft.com/office/drawing/2014/main" id="{9FDE9C9F-05F7-149A-ED94-7A16DF167BAC}"/>
                </a:ext>
              </a:extLst>
            </p:cNvPr>
            <p:cNvSpPr/>
            <p:nvPr/>
          </p:nvSpPr>
          <p:spPr>
            <a:xfrm>
              <a:off x="735595" y="852584"/>
              <a:ext cx="3060000" cy="984206"/>
            </a:xfrm>
            <a:prstGeom prst="rect">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2" name="textruta 61">
              <a:extLst>
                <a:ext uri="{FF2B5EF4-FFF2-40B4-BE49-F238E27FC236}">
                  <a16:creationId xmlns:a16="http://schemas.microsoft.com/office/drawing/2014/main" id="{89FCE622-B663-C39A-105D-34FA3500DD94}"/>
                </a:ext>
              </a:extLst>
            </p:cNvPr>
            <p:cNvSpPr txBox="1"/>
            <p:nvPr/>
          </p:nvSpPr>
          <p:spPr bwMode="white">
            <a:xfrm>
              <a:off x="1328764" y="952764"/>
              <a:ext cx="728195"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VISION</a:t>
              </a:r>
              <a:endParaRPr kumimoji="0" lang="en-US" sz="1050" b="0" i="0" u="none" strike="noStrike" kern="1200" cap="none" spc="0" normalizeH="0" baseline="0" noProof="0" dirty="0">
                <a:ln>
                  <a:noFill/>
                </a:ln>
                <a:solidFill>
                  <a:srgbClr val="FFFFFF"/>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63" name="textruta 62">
              <a:extLst>
                <a:ext uri="{FF2B5EF4-FFF2-40B4-BE49-F238E27FC236}">
                  <a16:creationId xmlns:a16="http://schemas.microsoft.com/office/drawing/2014/main" id="{0D0837DF-0FAC-2CA8-A91E-52FF41F5B46A}"/>
                </a:ext>
              </a:extLst>
            </p:cNvPr>
            <p:cNvSpPr txBox="1"/>
            <p:nvPr/>
          </p:nvSpPr>
          <p:spPr>
            <a:xfrm>
              <a:off x="1328764" y="1127246"/>
              <a:ext cx="245568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0" i="0" u="none" strike="noStrike" kern="1200" cap="none" spc="0" normalizeH="0" noProof="0" dirty="0">
                  <a:ln>
                    <a:noFill/>
                  </a:ln>
                  <a:solidFill>
                    <a:srgbClr val="FFFFFF"/>
                  </a:solidFill>
                  <a:effectLst/>
                  <a:uLnTx/>
                  <a:uFillTx/>
                  <a:latin typeface="Open Sans"/>
                  <a:ea typeface="+mn-ea"/>
                  <a:cs typeface="+mn-cs"/>
                </a:rPr>
                <a:t>We will </a:t>
              </a:r>
              <a:r>
                <a:rPr lang="en" sz="1200" b="1" i="0" u="none" strike="noStrike" kern="1200" cap="none" spc="0" normalizeH="0" noProof="0" dirty="0">
                  <a:ln>
                    <a:noFill/>
                  </a:ln>
                  <a:solidFill>
                    <a:srgbClr val="FFFFFF"/>
                  </a:solidFill>
                  <a:effectLst/>
                  <a:uLnTx/>
                  <a:uFillTx/>
                  <a:latin typeface="Open Sans"/>
                  <a:ea typeface="+mn-ea"/>
                  <a:cs typeface="+mn-cs"/>
                </a:rPr>
                <a:t>cure</a:t>
              </a:r>
              <a:r>
                <a:rPr lang="en" sz="1200" b="0" i="0" u="none" strike="noStrike" kern="1200" cap="none" spc="0" normalizeH="0" noProof="0" dirty="0">
                  <a:ln>
                    <a:noFill/>
                  </a:ln>
                  <a:solidFill>
                    <a:srgbClr val="FFFFFF"/>
                  </a:solidFill>
                  <a:effectLst/>
                  <a:uLnTx/>
                  <a:uFillTx/>
                  <a:latin typeface="Open Sans"/>
                  <a:ea typeface="+mn-ea"/>
                  <a:cs typeface="+mn-cs"/>
                </a:rPr>
                <a:t> and </a:t>
              </a:r>
              <a:r>
                <a:rPr lang="en" sz="1200" b="1" i="0" u="none" strike="noStrike" kern="1200" cap="none" spc="0" normalizeH="0" noProof="0" dirty="0">
                  <a:ln>
                    <a:noFill/>
                  </a:ln>
                  <a:solidFill>
                    <a:srgbClr val="FFFFFF"/>
                  </a:solidFill>
                  <a:effectLst/>
                  <a:uLnTx/>
                  <a:uFillTx/>
                  <a:latin typeface="Open Sans"/>
                  <a:ea typeface="+mn-ea"/>
                  <a:cs typeface="+mn-cs"/>
                </a:rPr>
                <a:t>relieve </a:t>
              </a:r>
              <a:r>
                <a:rPr lang="en" sz="1200" b="0" i="0" u="none" strike="noStrike" kern="1200" cap="none" spc="0" normalizeH="0" noProof="0" dirty="0">
                  <a:ln>
                    <a:noFill/>
                  </a:ln>
                  <a:solidFill>
                    <a:srgbClr val="FFFFFF"/>
                  </a:solidFill>
                  <a:effectLst/>
                  <a:uLnTx/>
                  <a:uFillTx/>
                  <a:latin typeface="Open Sans"/>
                  <a:ea typeface="+mn-ea"/>
                  <a:cs typeface="+mn-cs"/>
                </a:rPr>
                <a:t>tomorrow what no one can cure and relieve today</a:t>
              </a:r>
            </a:p>
          </p:txBody>
        </p:sp>
        <p:cxnSp>
          <p:nvCxnSpPr>
            <p:cNvPr id="64" name="Rak koppling 10">
              <a:extLst>
                <a:ext uri="{FF2B5EF4-FFF2-40B4-BE49-F238E27FC236}">
                  <a16:creationId xmlns:a16="http://schemas.microsoft.com/office/drawing/2014/main" id="{CB2C0D39-2ABC-7303-5312-495E52E94CB2}"/>
                </a:ext>
              </a:extLst>
            </p:cNvPr>
            <p:cNvCxnSpPr>
              <a:cxnSpLocks/>
            </p:cNvCxnSpPr>
            <p:nvPr/>
          </p:nvCxnSpPr>
          <p:spPr>
            <a:xfrm>
              <a:off x="1257115" y="941589"/>
              <a:ext cx="0" cy="820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5" name="Grupp 64">
              <a:extLst>
                <a:ext uri="{FF2B5EF4-FFF2-40B4-BE49-F238E27FC236}">
                  <a16:creationId xmlns:a16="http://schemas.microsoft.com/office/drawing/2014/main" id="{43E85474-8562-291C-05C4-367A5E4D63A4}"/>
                </a:ext>
              </a:extLst>
            </p:cNvPr>
            <p:cNvGrpSpPr/>
            <p:nvPr/>
          </p:nvGrpSpPr>
          <p:grpSpPr>
            <a:xfrm>
              <a:off x="426044" y="1040324"/>
              <a:ext cx="623895" cy="623895"/>
              <a:chOff x="861034" y="1828718"/>
              <a:chExt cx="623895" cy="623895"/>
            </a:xfrm>
          </p:grpSpPr>
          <p:sp>
            <p:nvSpPr>
              <p:cNvPr id="66" name="Ellips 65">
                <a:extLst>
                  <a:ext uri="{FF2B5EF4-FFF2-40B4-BE49-F238E27FC236}">
                    <a16:creationId xmlns:a16="http://schemas.microsoft.com/office/drawing/2014/main" id="{3DAC7DF4-83F5-DAD1-8053-2FBAED16B6BD}"/>
                  </a:ext>
                </a:extLst>
              </p:cNvPr>
              <p:cNvSpPr/>
              <p:nvPr/>
            </p:nvSpPr>
            <p:spPr>
              <a:xfrm>
                <a:off x="861034" y="1828718"/>
                <a:ext cx="623895" cy="623895"/>
              </a:xfrm>
              <a:prstGeom prst="ellipse">
                <a:avLst/>
              </a:prstGeom>
              <a:solidFill>
                <a:schemeClr val="bg1">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endParaRPr>
              </a:p>
            </p:txBody>
          </p:sp>
          <p:pic>
            <p:nvPicPr>
              <p:cNvPr id="67" name="Bildobjekt 66">
                <a:extLst>
                  <a:ext uri="{FF2B5EF4-FFF2-40B4-BE49-F238E27FC236}">
                    <a16:creationId xmlns:a16="http://schemas.microsoft.com/office/drawing/2014/main" id="{6E194FA7-DFC1-DE13-FE3C-8A6B60441A8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37849" y="1889545"/>
                <a:ext cx="483304" cy="477659"/>
              </a:xfrm>
              <a:prstGeom prst="rect">
                <a:avLst/>
              </a:prstGeom>
            </p:spPr>
          </p:pic>
        </p:grpSp>
      </p:grpSp>
      <p:pic>
        <p:nvPicPr>
          <p:cNvPr id="6" name="Bildobjekt 5">
            <a:extLst>
              <a:ext uri="{FF2B5EF4-FFF2-40B4-BE49-F238E27FC236}">
                <a16:creationId xmlns:a16="http://schemas.microsoft.com/office/drawing/2014/main" id="{D23EA260-ECA8-4A18-8E4F-8A9BC097BB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659" y="5650974"/>
            <a:ext cx="2570400" cy="575546"/>
          </a:xfrm>
          <a:prstGeom prst="rect">
            <a:avLst/>
          </a:prstGeom>
        </p:spPr>
      </p:pic>
    </p:spTree>
    <p:extLst>
      <p:ext uri="{BB962C8B-B14F-4D97-AF65-F5344CB8AC3E}">
        <p14:creationId xmlns:p14="http://schemas.microsoft.com/office/powerpoint/2010/main" val="1126884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24DF434-D83E-3421-3851-6633AE9D7E10}"/>
              </a:ext>
            </a:extLst>
          </p:cNvPr>
          <p:cNvSpPr/>
          <p:nvPr/>
        </p:nvSpPr>
        <p:spPr>
          <a:xfrm>
            <a:off x="0" y="0"/>
            <a:ext cx="12192000" cy="6858000"/>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textruta 8">
            <a:extLst>
              <a:ext uri="{FF2B5EF4-FFF2-40B4-BE49-F238E27FC236}">
                <a16:creationId xmlns:a16="http://schemas.microsoft.com/office/drawing/2014/main" id="{A1F796C4-721D-D4E1-C7C2-C727540B6087}"/>
              </a:ext>
            </a:extLst>
          </p:cNvPr>
          <p:cNvSpPr txBox="1"/>
          <p:nvPr/>
        </p:nvSpPr>
        <p:spPr>
          <a:xfrm>
            <a:off x="3720133" y="394616"/>
            <a:ext cx="5855755" cy="523220"/>
          </a:xfrm>
          <a:prstGeom prst="rect">
            <a:avLst/>
          </a:prstGeom>
          <a:noFill/>
        </p:spPr>
        <p:txBody>
          <a:bodyPr wrap="square" rtlCol="0">
            <a:spAutoFit/>
          </a:bodyPr>
          <a:lstStyle/>
          <a:p>
            <a:pPr lvl="0" rtl="0">
              <a:defRPr/>
            </a:pPr>
            <a:r>
              <a:rPr lang="en" sz="2800">
                <a:latin typeface="+mj-lt"/>
              </a:rPr>
              <a:t>Why Karolinska has the Compass</a:t>
            </a:r>
            <a:endParaRPr kumimoji="0" lang="sv-SE" sz="2800" b="0" i="0" u="none" strike="noStrike" kern="1200" cap="none" spc="0" normalizeH="0" baseline="0" noProof="0" dirty="0">
              <a:ln>
                <a:noFill/>
              </a:ln>
              <a:effectLst/>
              <a:uLnTx/>
              <a:uFillTx/>
              <a:latin typeface="+mj-lt"/>
              <a:ea typeface="+mn-ea"/>
              <a:cs typeface="+mn-cs"/>
            </a:endParaRPr>
          </a:p>
        </p:txBody>
      </p:sp>
      <p:sp>
        <p:nvSpPr>
          <p:cNvPr id="10" name="textruta 9">
            <a:extLst>
              <a:ext uri="{FF2B5EF4-FFF2-40B4-BE49-F238E27FC236}">
                <a16:creationId xmlns:a16="http://schemas.microsoft.com/office/drawing/2014/main" id="{A8A8541B-A21D-5EF1-F3F4-6E8D5933BEC3}"/>
              </a:ext>
            </a:extLst>
          </p:cNvPr>
          <p:cNvSpPr txBox="1"/>
          <p:nvPr/>
        </p:nvSpPr>
        <p:spPr>
          <a:xfrm>
            <a:off x="3720132" y="1029747"/>
            <a:ext cx="7703930" cy="4229043"/>
          </a:xfrm>
          <a:prstGeom prst="rect">
            <a:avLst/>
          </a:prstGeom>
          <a:noFill/>
        </p:spPr>
        <p:txBody>
          <a:bodyPr wrap="square" rtlCol="0">
            <a:spAutoFit/>
          </a:bodyPr>
          <a:lstStyle/>
          <a:p>
            <a:pPr>
              <a:lnSpc>
                <a:spcPct val="120000"/>
              </a:lnSpc>
              <a:spcAft>
                <a:spcPts val="1000"/>
              </a:spcAft>
            </a:pPr>
            <a:r>
              <a:rPr lang="en" sz="1400" dirty="0"/>
              <a:t>Karolinska University Hospital (K) is a public body within Region Stockholm. Its activities are publicly funded, which demands high levels of quality, transparency and sustainability. We work on behalf of the public and, as part of wider society, we are all ‘co-owners’ of K.</a:t>
            </a:r>
          </a:p>
          <a:p>
            <a:pPr rtl="0">
              <a:lnSpc>
                <a:spcPct val="120000"/>
              </a:lnSpc>
              <a:spcAft>
                <a:spcPts val="1000"/>
              </a:spcAft>
            </a:pPr>
            <a:r>
              <a:rPr lang="en" sz="1400" dirty="0"/>
              <a:t>K as an employer and our whole workforce, including managers, have a shared responsibility to run our operation according to the goals set for it – together. </a:t>
            </a:r>
          </a:p>
          <a:p>
            <a:pPr rtl="0">
              <a:lnSpc>
                <a:spcPct val="120000"/>
              </a:lnSpc>
              <a:spcAft>
                <a:spcPts val="250"/>
              </a:spcAft>
            </a:pPr>
            <a:r>
              <a:rPr lang="en" sz="1600" dirty="0">
                <a:latin typeface="+mj-lt"/>
              </a:rPr>
              <a:t>What the Compass contains</a:t>
            </a:r>
          </a:p>
          <a:p>
            <a:pPr rtl="0">
              <a:lnSpc>
                <a:spcPct val="120000"/>
              </a:lnSpc>
              <a:spcAft>
                <a:spcPts val="1000"/>
              </a:spcAft>
            </a:pPr>
            <a:r>
              <a:rPr lang="en" sz="1400" dirty="0"/>
              <a:t>The Compass is based on the laws, conventions, guidelines and Region Stockholm’s policy documents, including basic principles of public administration and human rights, that we all have to follow as employees of K. </a:t>
            </a:r>
          </a:p>
          <a:p>
            <a:pPr rtl="0">
              <a:lnSpc>
                <a:spcPct val="120000"/>
              </a:lnSpc>
              <a:spcAft>
                <a:spcPts val="250"/>
              </a:spcAft>
            </a:pPr>
            <a:r>
              <a:rPr lang="en" sz="1600" dirty="0">
                <a:latin typeface="+mj-lt"/>
              </a:rPr>
              <a:t>Who the Compass is for</a:t>
            </a:r>
          </a:p>
          <a:p>
            <a:pPr rtl="0">
              <a:lnSpc>
                <a:spcPct val="120000"/>
              </a:lnSpc>
              <a:spcAft>
                <a:spcPts val="1000"/>
              </a:spcAft>
            </a:pPr>
            <a:r>
              <a:rPr lang="en" sz="1400" dirty="0"/>
              <a:t>The Compass is a cross-party document and applies to everyone participating in its activities by virtue of employment, assignment or similar – including temporary staff, researchers, students and others who carry out their work at K. In this document, the term ‘employee’ refers to all these categories, not least managers.</a:t>
            </a:r>
          </a:p>
        </p:txBody>
      </p:sp>
      <p:pic>
        <p:nvPicPr>
          <p:cNvPr id="13" name="Bildobjekt 12">
            <a:extLst>
              <a:ext uri="{FF2B5EF4-FFF2-40B4-BE49-F238E27FC236}">
                <a16:creationId xmlns:a16="http://schemas.microsoft.com/office/drawing/2014/main" id="{5DEF470A-AA87-BF41-4964-1D56BA134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pic>
        <p:nvPicPr>
          <p:cNvPr id="18" name="Bildobjekt 17" descr="Bilden visar två personer i sjukhuskläder som står bredvid varandra och tittar på ett dokument. ">
            <a:extLst>
              <a:ext uri="{FF2B5EF4-FFF2-40B4-BE49-F238E27FC236}">
                <a16:creationId xmlns:a16="http://schemas.microsoft.com/office/drawing/2014/main" id="{090B5E7D-3CCB-877A-0F1C-736A1D9E86D6}"/>
              </a:ext>
            </a:extLst>
          </p:cNvPr>
          <p:cNvPicPr>
            <a:picLocks noChangeAspect="1"/>
          </p:cNvPicPr>
          <p:nvPr/>
        </p:nvPicPr>
        <p:blipFill rotWithShape="1">
          <a:blip r:embed="rId4">
            <a:extLst>
              <a:ext uri="{28A0092B-C50C-407E-A947-70E740481C1C}">
                <a14:useLocalDpi xmlns:a14="http://schemas.microsoft.com/office/drawing/2010/main" val="0"/>
              </a:ext>
            </a:extLst>
          </a:blip>
          <a:srcRect l="15694" r="60442"/>
          <a:stretch/>
        </p:blipFill>
        <p:spPr>
          <a:xfrm>
            <a:off x="515938" y="0"/>
            <a:ext cx="2411412" cy="6858000"/>
          </a:xfrm>
          <a:prstGeom prst="rect">
            <a:avLst/>
          </a:prstGeom>
        </p:spPr>
      </p:pic>
    </p:spTree>
    <p:extLst>
      <p:ext uri="{BB962C8B-B14F-4D97-AF65-F5344CB8AC3E}">
        <p14:creationId xmlns:p14="http://schemas.microsoft.com/office/powerpoint/2010/main" val="181291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224DF434-D83E-3421-3851-6633AE9D7E10}"/>
              </a:ext>
            </a:extLst>
          </p:cNvPr>
          <p:cNvSpPr/>
          <p:nvPr/>
        </p:nvSpPr>
        <p:spPr>
          <a:xfrm>
            <a:off x="0" y="0"/>
            <a:ext cx="12192000" cy="6858000"/>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 name="textruta 8">
            <a:extLst>
              <a:ext uri="{FF2B5EF4-FFF2-40B4-BE49-F238E27FC236}">
                <a16:creationId xmlns:a16="http://schemas.microsoft.com/office/drawing/2014/main" id="{A1F796C4-721D-D4E1-C7C2-C727540B6087}"/>
              </a:ext>
            </a:extLst>
          </p:cNvPr>
          <p:cNvSpPr txBox="1"/>
          <p:nvPr/>
        </p:nvSpPr>
        <p:spPr>
          <a:xfrm>
            <a:off x="3720133" y="394616"/>
            <a:ext cx="6858967" cy="523220"/>
          </a:xfrm>
          <a:prstGeom prst="rect">
            <a:avLst/>
          </a:prstGeom>
          <a:noFill/>
        </p:spPr>
        <p:txBody>
          <a:bodyPr wrap="square" rtlCol="0">
            <a:spAutoFit/>
          </a:bodyPr>
          <a:lstStyle/>
          <a:p>
            <a:pPr lvl="0" rtl="0">
              <a:defRPr/>
            </a:pPr>
            <a:r>
              <a:rPr lang="en" sz="2800" dirty="0">
                <a:latin typeface="+mj-lt"/>
              </a:rPr>
              <a:t>The purpose of the Compass – for me</a:t>
            </a:r>
          </a:p>
        </p:txBody>
      </p:sp>
      <p:sp>
        <p:nvSpPr>
          <p:cNvPr id="10" name="textruta 9">
            <a:extLst>
              <a:ext uri="{FF2B5EF4-FFF2-40B4-BE49-F238E27FC236}">
                <a16:creationId xmlns:a16="http://schemas.microsoft.com/office/drawing/2014/main" id="{A8A8541B-A21D-5EF1-F3F4-6E8D5933BEC3}"/>
              </a:ext>
            </a:extLst>
          </p:cNvPr>
          <p:cNvSpPr txBox="1"/>
          <p:nvPr/>
        </p:nvSpPr>
        <p:spPr>
          <a:xfrm>
            <a:off x="3720132" y="1029747"/>
            <a:ext cx="7371421" cy="5578900"/>
          </a:xfrm>
          <a:prstGeom prst="rect">
            <a:avLst/>
          </a:prstGeom>
          <a:noFill/>
        </p:spPr>
        <p:txBody>
          <a:bodyPr wrap="square" rtlCol="0">
            <a:spAutoFit/>
          </a:bodyPr>
          <a:lstStyle/>
          <a:p>
            <a:pPr rtl="0">
              <a:lnSpc>
                <a:spcPct val="120000"/>
              </a:lnSpc>
              <a:spcAft>
                <a:spcPts val="1000"/>
              </a:spcAft>
            </a:pPr>
            <a:r>
              <a:rPr lang="en" sz="1300" dirty="0"/>
              <a:t>As an </a:t>
            </a:r>
            <a:r>
              <a:rPr lang="en" sz="1300" dirty="0">
                <a:latin typeface="+mj-lt"/>
              </a:rPr>
              <a:t>EMPLOYEE</a:t>
            </a:r>
            <a:r>
              <a:rPr lang="en" sz="1300" dirty="0"/>
              <a:t> at K, you are its most important resource. In this capacity you represent the hospital, both within K and in your contact with the wider world. You therefore need to be familiar with the content of the Compass and reflect on how it can be applied in the performance of your duties.</a:t>
            </a:r>
          </a:p>
          <a:p>
            <a:pPr rtl="0">
              <a:lnSpc>
                <a:spcPct val="120000"/>
              </a:lnSpc>
              <a:spcAft>
                <a:spcPts val="1000"/>
              </a:spcAft>
            </a:pPr>
            <a:r>
              <a:rPr lang="en" sz="1300" dirty="0"/>
              <a:t>As a </a:t>
            </a:r>
            <a:r>
              <a:rPr lang="en" sz="1300" dirty="0">
                <a:latin typeface="+mj-lt"/>
              </a:rPr>
              <a:t>MANAGER</a:t>
            </a:r>
            <a:r>
              <a:rPr lang="en" sz="1300" dirty="0"/>
              <a:t>, you have a particular responsibility to ensure an open environment where employees can report suspected violations of the law and our governing documents without risk of reprisal. You must also set a good example, help employees to do the right thing and take action in cases of non-compliance with the Compass.</a:t>
            </a:r>
          </a:p>
          <a:p>
            <a:pPr rtl="0">
              <a:lnSpc>
                <a:spcPct val="120000"/>
              </a:lnSpc>
              <a:spcAft>
                <a:spcPts val="1000"/>
              </a:spcAft>
            </a:pPr>
            <a:r>
              <a:rPr lang="en" sz="1300" dirty="0"/>
              <a:t>While the Compass is a guide to doing the right thing, you are expected to make your own judgements, think through your decisions and seek out help and advice if necessary. </a:t>
            </a:r>
          </a:p>
          <a:p>
            <a:pPr rtl="0">
              <a:lnSpc>
                <a:spcPct val="120000"/>
              </a:lnSpc>
              <a:spcAft>
                <a:spcPts val="250"/>
              </a:spcAft>
            </a:pPr>
            <a:r>
              <a:rPr lang="en" sz="1500" dirty="0">
                <a:latin typeface="+mj-lt"/>
              </a:rPr>
              <a:t>Support in the employee contract</a:t>
            </a:r>
          </a:p>
          <a:p>
            <a:pPr rtl="0">
              <a:lnSpc>
                <a:spcPct val="120000"/>
              </a:lnSpc>
              <a:spcAft>
                <a:spcPts val="1000"/>
              </a:spcAft>
            </a:pPr>
            <a:r>
              <a:rPr lang="en" sz="1300" dirty="0"/>
              <a:t>An employment relationship is based on reciprocity and trust. The Compass helps with clarifying the employee contract – the responsibilities of K as an employer and the responsibilities of all employees and managers at K. </a:t>
            </a:r>
          </a:p>
          <a:p>
            <a:pPr rtl="0">
              <a:lnSpc>
                <a:spcPct val="120000"/>
              </a:lnSpc>
              <a:spcAft>
                <a:spcPts val="250"/>
              </a:spcAft>
            </a:pPr>
            <a:r>
              <a:rPr lang="en" sz="1500" dirty="0">
                <a:latin typeface="+mj-lt"/>
              </a:rPr>
              <a:t>Protection against reprisals for those who report suspected violations</a:t>
            </a:r>
          </a:p>
          <a:p>
            <a:pPr rtl="0">
              <a:lnSpc>
                <a:spcPct val="120000"/>
              </a:lnSpc>
              <a:spcAft>
                <a:spcPts val="250"/>
              </a:spcAft>
            </a:pPr>
            <a:r>
              <a:rPr lang="en" sz="1300" dirty="0"/>
              <a:t>You are encouraged, and have a responsibility as an employee, to point out when something breaches our governing regulations and shared commitments such as those set out in the Compass.</a:t>
            </a:r>
          </a:p>
          <a:p>
            <a:pPr rtl="0">
              <a:lnSpc>
                <a:spcPct val="120000"/>
              </a:lnSpc>
              <a:spcAft>
                <a:spcPts val="250"/>
              </a:spcAft>
            </a:pPr>
            <a:r>
              <a:rPr lang="en" sz="1300" dirty="0"/>
              <a:t>You should feel confident in reporting suspected violations. On page 17 you will find a summary of the reporting channels available within K and externally.</a:t>
            </a:r>
          </a:p>
        </p:txBody>
      </p:sp>
      <p:pic>
        <p:nvPicPr>
          <p:cNvPr id="13" name="Bildobjekt 12">
            <a:extLst>
              <a:ext uri="{FF2B5EF4-FFF2-40B4-BE49-F238E27FC236}">
                <a16:creationId xmlns:a16="http://schemas.microsoft.com/office/drawing/2014/main" id="{5DEF470A-AA87-BF41-4964-1D56BA134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pic>
        <p:nvPicPr>
          <p:cNvPr id="2" name="Bildobjekt 1" descr="Bilden visar en person klädd i sjukhuskläder, sitter vid ett bord, visar med en penna. ">
            <a:extLst>
              <a:ext uri="{FF2B5EF4-FFF2-40B4-BE49-F238E27FC236}">
                <a16:creationId xmlns:a16="http://schemas.microsoft.com/office/drawing/2014/main" id="{E87247B7-F957-818B-56A7-F46577ABCE37}"/>
              </a:ext>
            </a:extLst>
          </p:cNvPr>
          <p:cNvPicPr>
            <a:picLocks noChangeAspect="1"/>
          </p:cNvPicPr>
          <p:nvPr/>
        </p:nvPicPr>
        <p:blipFill rotWithShape="1">
          <a:blip r:embed="rId4">
            <a:extLst>
              <a:ext uri="{28A0092B-C50C-407E-A947-70E740481C1C}">
                <a14:useLocalDpi xmlns:a14="http://schemas.microsoft.com/office/drawing/2010/main" val="0"/>
              </a:ext>
            </a:extLst>
          </a:blip>
          <a:srcRect l="21244" t="-154" r="54055" b="154"/>
          <a:stretch/>
        </p:blipFill>
        <p:spPr>
          <a:xfrm>
            <a:off x="1" y="-25833"/>
            <a:ext cx="2406154" cy="6883833"/>
          </a:xfrm>
          <a:prstGeom prst="rect">
            <a:avLst/>
          </a:prstGeom>
        </p:spPr>
      </p:pic>
    </p:spTree>
    <p:extLst>
      <p:ext uri="{BB962C8B-B14F-4D97-AF65-F5344CB8AC3E}">
        <p14:creationId xmlns:p14="http://schemas.microsoft.com/office/powerpoint/2010/main" val="26154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ktangel 44">
            <a:extLst>
              <a:ext uri="{FF2B5EF4-FFF2-40B4-BE49-F238E27FC236}">
                <a16:creationId xmlns:a16="http://schemas.microsoft.com/office/drawing/2014/main" id="{0BDD1B7F-92FE-C682-0E1F-7AAB7EDFFE9B}"/>
              </a:ext>
            </a:extLst>
          </p:cNvPr>
          <p:cNvSpPr/>
          <p:nvPr/>
        </p:nvSpPr>
        <p:spPr>
          <a:xfrm>
            <a:off x="0" y="-83566"/>
            <a:ext cx="12192000" cy="6941566"/>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6" name="Bildobjekt 5">
            <a:extLst>
              <a:ext uri="{FF2B5EF4-FFF2-40B4-BE49-F238E27FC236}">
                <a16:creationId xmlns:a16="http://schemas.microsoft.com/office/drawing/2014/main" id="{9552AACC-6D25-F834-AE96-01C4D2D4E879}"/>
              </a:ext>
            </a:extLst>
          </p:cNvPr>
          <p:cNvPicPr>
            <a:picLocks noChangeAspect="1"/>
          </p:cNvPicPr>
          <p:nvPr/>
        </p:nvPicPr>
        <p:blipFill>
          <a:blip r:embed="rId3"/>
          <a:stretch>
            <a:fillRect/>
          </a:stretch>
        </p:blipFill>
        <p:spPr>
          <a:xfrm>
            <a:off x="3554477" y="1249148"/>
            <a:ext cx="5130000" cy="5130000"/>
          </a:xfrm>
          <a:prstGeom prst="rect">
            <a:avLst/>
          </a:prstGeom>
        </p:spPr>
      </p:pic>
      <p:sp>
        <p:nvSpPr>
          <p:cNvPr id="2" name="Rubrik 1">
            <a:extLst>
              <a:ext uri="{FF2B5EF4-FFF2-40B4-BE49-F238E27FC236}">
                <a16:creationId xmlns:a16="http://schemas.microsoft.com/office/drawing/2014/main" id="{2E0F7BB0-C8F4-5AA1-CD36-E56D0415E5E2}"/>
              </a:ext>
            </a:extLst>
          </p:cNvPr>
          <p:cNvSpPr>
            <a:spLocks noGrp="1"/>
          </p:cNvSpPr>
          <p:nvPr>
            <p:ph type="title"/>
          </p:nvPr>
        </p:nvSpPr>
        <p:spPr>
          <a:xfrm>
            <a:off x="561001" y="83566"/>
            <a:ext cx="6153698" cy="1143000"/>
          </a:xfrm>
        </p:spPr>
        <p:txBody>
          <a:bodyPr rtlCol="0"/>
          <a:lstStyle/>
          <a:p>
            <a:pPr rtl="0"/>
            <a:r>
              <a:rPr lang="en" dirty="0"/>
              <a:t>My relationships at Karolinska</a:t>
            </a:r>
          </a:p>
        </p:txBody>
      </p:sp>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p:txBody>
          <a:bodyPr rtlCol="0"/>
          <a:lstStyle/>
          <a:p>
            <a:pPr rtl="0"/>
            <a:fld id="{6AAD93A6-52E8-4356-9CA3-73406FE6A396}" type="slidenum">
              <a:rPr lang="sv-SE" smtClean="0"/>
              <a:pPr rtl="0"/>
              <a:t>5</a:t>
            </a:fld>
            <a:endParaRPr lang="sv-SE" dirty="0"/>
          </a:p>
        </p:txBody>
      </p:sp>
      <p:sp>
        <p:nvSpPr>
          <p:cNvPr id="44" name="Platshållare för innehåll 2">
            <a:extLst>
              <a:ext uri="{FF2B5EF4-FFF2-40B4-BE49-F238E27FC236}">
                <a16:creationId xmlns:a16="http://schemas.microsoft.com/office/drawing/2014/main" id="{343F22BD-74D3-68BF-0367-C99FA467382F}"/>
              </a:ext>
            </a:extLst>
          </p:cNvPr>
          <p:cNvSpPr txBox="1">
            <a:spLocks/>
          </p:cNvSpPr>
          <p:nvPr/>
        </p:nvSpPr>
        <p:spPr>
          <a:xfrm>
            <a:off x="561000" y="1299390"/>
            <a:ext cx="2519084" cy="1705476"/>
          </a:xfrm>
          <a:prstGeom prst="rect">
            <a:avLst/>
          </a:prstGeom>
        </p:spPr>
        <p:txBody>
          <a:bodyPr rtlCol="0" anchor="t">
            <a:normAutofit/>
          </a:bodyPr>
          <a:lstStyle>
            <a:lvl1pPr marL="269875" indent="-269875" algn="l" defTabSz="914400" rtl="0" eaLnBrk="1" latinLnBrk="0" hangingPunct="1">
              <a:spcBef>
                <a:spcPct val="20000"/>
              </a:spcBef>
              <a:buClr>
                <a:schemeClr val="tx2"/>
              </a:buClr>
              <a:buSzPct val="110000"/>
              <a:buFont typeface="Wingdings 2" pitchFamily="18" charset="2"/>
              <a:buChar char=""/>
              <a:defRPr sz="2300" kern="1200">
                <a:solidFill>
                  <a:schemeClr val="tx1"/>
                </a:solidFill>
                <a:latin typeface="+mn-lt"/>
                <a:ea typeface="Open Sans" pitchFamily="34" charset="0"/>
                <a:cs typeface="Open Sans" pitchFamily="34" charset="0"/>
              </a:defRPr>
            </a:lvl1pPr>
            <a:lvl2pPr marL="539750" indent="-269875" algn="l" defTabSz="914400" rtl="0" eaLnBrk="1" latinLnBrk="0" hangingPunct="1">
              <a:spcBef>
                <a:spcPct val="20000"/>
              </a:spcBef>
              <a:buClr>
                <a:schemeClr val="tx2"/>
              </a:buClr>
              <a:buSzPct val="100000"/>
              <a:buFont typeface="Wingdings 2" pitchFamily="18" charset="2"/>
              <a:buChar char=""/>
              <a:defRPr sz="2100" kern="1200">
                <a:solidFill>
                  <a:schemeClr val="tx1"/>
                </a:solidFill>
                <a:latin typeface="+mn-lt"/>
                <a:ea typeface="Open Sans" pitchFamily="34" charset="0"/>
                <a:cs typeface="Open Sans" pitchFamily="34" charset="0"/>
              </a:defRPr>
            </a:lvl2pPr>
            <a:lvl3pPr marL="809625" indent="-269875" algn="l" defTabSz="914400" rtl="0" eaLnBrk="1" latinLnBrk="0" hangingPunct="1">
              <a:spcBef>
                <a:spcPct val="20000"/>
              </a:spcBef>
              <a:buClr>
                <a:schemeClr val="tx2"/>
              </a:buClr>
              <a:buSzPct val="100000"/>
              <a:buFont typeface="Wingdings 2" pitchFamily="18" charset="2"/>
              <a:buChar char=""/>
              <a:defRPr sz="1800" kern="1200">
                <a:solidFill>
                  <a:schemeClr val="tx1"/>
                </a:solidFill>
                <a:latin typeface="+mn-lt"/>
                <a:ea typeface="Open Sans" pitchFamily="34" charset="0"/>
                <a:cs typeface="Open Sans" pitchFamily="34" charset="0"/>
              </a:defRPr>
            </a:lvl3pPr>
            <a:lvl4pPr marL="1079500" indent="-269875" algn="l" defTabSz="914400" rtl="0" eaLnBrk="1" latinLnBrk="0" hangingPunct="1">
              <a:spcBef>
                <a:spcPct val="20000"/>
              </a:spcBef>
              <a:buClr>
                <a:schemeClr val="tx2"/>
              </a:buClr>
              <a:buSzPct val="100000"/>
              <a:buFont typeface="Wingdings 2" pitchFamily="18" charset="2"/>
              <a:buChar char=""/>
              <a:defRPr sz="1600" kern="1200">
                <a:solidFill>
                  <a:schemeClr val="tx1"/>
                </a:solidFill>
                <a:latin typeface="+mn-lt"/>
                <a:ea typeface="Open Sans" pitchFamily="34" charset="0"/>
                <a:cs typeface="Open Sans" pitchFamily="34" charset="0"/>
              </a:defRPr>
            </a:lvl4pPr>
            <a:lvl5pPr marL="1341438" indent="-261938" algn="l" defTabSz="914400" rtl="0" eaLnBrk="1" latinLnBrk="0" hangingPunct="1">
              <a:spcBef>
                <a:spcPct val="20000"/>
              </a:spcBef>
              <a:buClr>
                <a:schemeClr val="tx2"/>
              </a:buClr>
              <a:buSzPct val="100000"/>
              <a:buFont typeface="Wingdings 2" pitchFamily="18" charset="2"/>
              <a:buChar char=""/>
              <a:defRPr sz="1600" kern="1200">
                <a:solidFill>
                  <a:schemeClr val="tx1"/>
                </a:solidFill>
                <a:latin typeface="+mn-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lnSpc>
                <a:spcPct val="120000"/>
              </a:lnSpc>
              <a:buFont typeface="Wingdings 2" pitchFamily="18" charset="2"/>
              <a:buNone/>
            </a:pPr>
            <a:r>
              <a:rPr lang="en" sz="1600" dirty="0"/>
              <a:t>The Compass focuses on you, the employee.</a:t>
            </a:r>
          </a:p>
        </p:txBody>
      </p:sp>
      <p:pic>
        <p:nvPicPr>
          <p:cNvPr id="47" name="Bildobjekt 46">
            <a:extLst>
              <a:ext uri="{FF2B5EF4-FFF2-40B4-BE49-F238E27FC236}">
                <a16:creationId xmlns:a16="http://schemas.microsoft.com/office/drawing/2014/main" id="{2A426375-E76B-0637-95C6-2ABB2A786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935" y="6021288"/>
            <a:ext cx="350065" cy="493008"/>
          </a:xfrm>
          <a:prstGeom prst="rect">
            <a:avLst/>
          </a:prstGeom>
        </p:spPr>
      </p:pic>
    </p:spTree>
    <p:extLst>
      <p:ext uri="{BB962C8B-B14F-4D97-AF65-F5344CB8AC3E}">
        <p14:creationId xmlns:p14="http://schemas.microsoft.com/office/powerpoint/2010/main" val="14688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3A1EB15E-D982-7E96-2BD2-0CC2297DA90C}"/>
              </a:ext>
            </a:extLst>
          </p:cNvPr>
          <p:cNvSpPr/>
          <p:nvPr/>
        </p:nvSpPr>
        <p:spPr>
          <a:xfrm>
            <a:off x="0" y="0"/>
            <a:ext cx="12192000" cy="6858000"/>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1" name="Rektangel 20">
            <a:extLst>
              <a:ext uri="{FF2B5EF4-FFF2-40B4-BE49-F238E27FC236}">
                <a16:creationId xmlns:a16="http://schemas.microsoft.com/office/drawing/2014/main" id="{072AF801-21C4-E3F6-B1FD-77FBE5A9B621}"/>
              </a:ext>
            </a:extLst>
          </p:cNvPr>
          <p:cNvSpPr/>
          <p:nvPr/>
        </p:nvSpPr>
        <p:spPr>
          <a:xfrm>
            <a:off x="678702" y="3707704"/>
            <a:ext cx="2603746" cy="268122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5999" rIns="91440" bIns="45720" numCol="1" spcCol="0" rtlCol="0" fromWordArt="0" anchor="t" anchorCtr="0" forceAA="0" compatLnSpc="1">
            <a:prstTxWarp prst="textNoShape">
              <a:avLst/>
            </a:prstTxWarp>
            <a:noAutofit/>
          </a:bodyPr>
          <a:lstStyle/>
          <a:p>
            <a:pPr algn="ctr" rtl="0">
              <a:lnSpc>
                <a:spcPct val="120000"/>
              </a:lnSpc>
            </a:pPr>
            <a:r>
              <a:rPr lang="en" sz="1500" b="1" dirty="0">
                <a:solidFill>
                  <a:schemeClr val="tx1"/>
                </a:solidFill>
                <a:latin typeface="Arial Black" panose="020B0604020202020204" pitchFamily="34" charset="0"/>
                <a:cs typeface="Arial Black" panose="020B0604020202020204" pitchFamily="34" charset="0"/>
              </a:rPr>
              <a:t>1</a:t>
            </a:r>
          </a:p>
          <a:p>
            <a:pPr algn="ctr" rtl="0">
              <a:lnSpc>
                <a:spcPct val="120000"/>
              </a:lnSpc>
            </a:pPr>
            <a:r>
              <a:rPr lang="en" sz="1500" dirty="0">
                <a:solidFill>
                  <a:schemeClr val="tx1"/>
                </a:solidFill>
              </a:rPr>
              <a:t>PATIENTS AND RELATIVES</a:t>
            </a:r>
          </a:p>
          <a:p>
            <a:pPr algn="ctr" rtl="0">
              <a:lnSpc>
                <a:spcPct val="120000"/>
              </a:lnSpc>
            </a:pPr>
            <a:r>
              <a:rPr lang="en" sz="1500" dirty="0">
                <a:solidFill>
                  <a:schemeClr val="tx1"/>
                </a:solidFill>
              </a:rPr>
              <a:t>– our core focus</a:t>
            </a:r>
            <a:endParaRPr lang="sv-SE" sz="15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2" name="Rektangel 21">
            <a:extLst>
              <a:ext uri="{FF2B5EF4-FFF2-40B4-BE49-F238E27FC236}">
                <a16:creationId xmlns:a16="http://schemas.microsoft.com/office/drawing/2014/main" id="{918CB03F-3BBE-DF80-8E6B-50E0A6E24D7B}"/>
              </a:ext>
            </a:extLst>
          </p:cNvPr>
          <p:cNvSpPr/>
          <p:nvPr/>
        </p:nvSpPr>
        <p:spPr>
          <a:xfrm>
            <a:off x="3431180" y="3707704"/>
            <a:ext cx="2603747" cy="268122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5999" rIns="91440" bIns="46800" numCol="1" spcCol="0" rtlCol="0" fromWordArt="0" anchor="t" anchorCtr="0" forceAA="0" compatLnSpc="1">
            <a:prstTxWarp prst="textNoShape">
              <a:avLst/>
            </a:prstTxWarp>
            <a:noAutofit/>
          </a:bodyPr>
          <a:lstStyle/>
          <a:p>
            <a:pPr algn="ctr" rtl="0">
              <a:lnSpc>
                <a:spcPct val="120000"/>
              </a:lnSpc>
            </a:pPr>
            <a:r>
              <a:rPr lang="en" sz="1600" b="1" dirty="0">
                <a:solidFill>
                  <a:schemeClr val="tx1"/>
                </a:solidFill>
                <a:latin typeface="Arial Black" panose="020B0604020202020204" pitchFamily="34" charset="0"/>
                <a:cs typeface="Arial Black" panose="020B0604020202020204" pitchFamily="34" charset="0"/>
              </a:rPr>
              <a:t>2</a:t>
            </a:r>
          </a:p>
          <a:p>
            <a:pPr algn="ctr" rtl="0">
              <a:lnSpc>
                <a:spcPct val="120000"/>
              </a:lnSpc>
            </a:pPr>
            <a:r>
              <a:rPr lang="en" sz="1600" dirty="0">
                <a:solidFill>
                  <a:schemeClr val="tx1"/>
                </a:solidFill>
              </a:rPr>
              <a:t>OTHER EMPLOYEES</a:t>
            </a:r>
          </a:p>
          <a:p>
            <a:pPr algn="ctr" rtl="0">
              <a:lnSpc>
                <a:spcPct val="120000"/>
              </a:lnSpc>
            </a:pPr>
            <a:r>
              <a:rPr lang="en" sz="1600" dirty="0">
                <a:solidFill>
                  <a:schemeClr val="tx1"/>
                </a:solidFill>
              </a:rPr>
              <a:t>– our working environment</a:t>
            </a:r>
          </a:p>
          <a:p>
            <a:pPr algn="ctr" rtl="0"/>
            <a:endParaRPr lang="sv-SE" sz="1600" dirty="0" err="1">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0" name="Bildobjekt 29">
            <a:extLst>
              <a:ext uri="{FF2B5EF4-FFF2-40B4-BE49-F238E27FC236}">
                <a16:creationId xmlns:a16="http://schemas.microsoft.com/office/drawing/2014/main" id="{D4E77F74-23A2-FD18-8668-5FDC4753D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4979" y="5834868"/>
            <a:ext cx="350065" cy="493008"/>
          </a:xfrm>
          <a:prstGeom prst="rect">
            <a:avLst/>
          </a:prstGeom>
        </p:spPr>
      </p:pic>
      <p:sp>
        <p:nvSpPr>
          <p:cNvPr id="2" name="Rubrik 1">
            <a:extLst>
              <a:ext uri="{FF2B5EF4-FFF2-40B4-BE49-F238E27FC236}">
                <a16:creationId xmlns:a16="http://schemas.microsoft.com/office/drawing/2014/main" id="{2E0F7BB0-C8F4-5AA1-CD36-E56D0415E5E2}"/>
              </a:ext>
            </a:extLst>
          </p:cNvPr>
          <p:cNvSpPr>
            <a:spLocks noGrp="1"/>
          </p:cNvSpPr>
          <p:nvPr>
            <p:ph type="title"/>
          </p:nvPr>
        </p:nvSpPr>
        <p:spPr>
          <a:xfrm>
            <a:off x="561000" y="274638"/>
            <a:ext cx="7197953" cy="1143000"/>
          </a:xfrm>
        </p:spPr>
        <p:txBody>
          <a:bodyPr rtlCol="0"/>
          <a:lstStyle/>
          <a:p>
            <a:pPr rtl="0"/>
            <a:r>
              <a:rPr lang="en"/>
              <a:t>My relationships at Karolinska</a:t>
            </a:r>
          </a:p>
        </p:txBody>
      </p:sp>
      <p:sp>
        <p:nvSpPr>
          <p:cNvPr id="9" name="Platshållare för innehåll 2">
            <a:extLst>
              <a:ext uri="{FF2B5EF4-FFF2-40B4-BE49-F238E27FC236}">
                <a16:creationId xmlns:a16="http://schemas.microsoft.com/office/drawing/2014/main" id="{4DE4B2E7-F6A7-CC36-FDC4-ED91F1F54143}"/>
              </a:ext>
            </a:extLst>
          </p:cNvPr>
          <p:cNvSpPr txBox="1">
            <a:spLocks/>
          </p:cNvSpPr>
          <p:nvPr/>
        </p:nvSpPr>
        <p:spPr>
          <a:xfrm>
            <a:off x="561000" y="1375650"/>
            <a:ext cx="3029223" cy="1561940"/>
          </a:xfrm>
          <a:prstGeom prst="rect">
            <a:avLst/>
          </a:prstGeom>
        </p:spPr>
        <p:txBody>
          <a:bodyPr rtlCol="0">
            <a:normAutofit/>
          </a:bodyPr>
          <a:lstStyle>
            <a:lvl1pPr marL="269875" indent="-269875" algn="l" defTabSz="914400" rtl="0" eaLnBrk="1" latinLnBrk="0" hangingPunct="1">
              <a:spcBef>
                <a:spcPct val="20000"/>
              </a:spcBef>
              <a:buClr>
                <a:schemeClr val="tx2"/>
              </a:buClr>
              <a:buSzPct val="110000"/>
              <a:buFont typeface="Wingdings 2" pitchFamily="18" charset="2"/>
              <a:buChar char=""/>
              <a:defRPr sz="2300" kern="1200">
                <a:solidFill>
                  <a:schemeClr val="tx1"/>
                </a:solidFill>
                <a:latin typeface="+mn-lt"/>
                <a:ea typeface="Open Sans" pitchFamily="34" charset="0"/>
                <a:cs typeface="Open Sans" pitchFamily="34" charset="0"/>
              </a:defRPr>
            </a:lvl1pPr>
            <a:lvl2pPr marL="539750" indent="-269875" algn="l" defTabSz="914400" rtl="0" eaLnBrk="1" latinLnBrk="0" hangingPunct="1">
              <a:spcBef>
                <a:spcPct val="20000"/>
              </a:spcBef>
              <a:buClr>
                <a:schemeClr val="tx2"/>
              </a:buClr>
              <a:buSzPct val="100000"/>
              <a:buFont typeface="Wingdings 2" pitchFamily="18" charset="2"/>
              <a:buChar char=""/>
              <a:defRPr sz="2100" kern="1200">
                <a:solidFill>
                  <a:schemeClr val="tx1"/>
                </a:solidFill>
                <a:latin typeface="+mn-lt"/>
                <a:ea typeface="Open Sans" pitchFamily="34" charset="0"/>
                <a:cs typeface="Open Sans" pitchFamily="34" charset="0"/>
              </a:defRPr>
            </a:lvl2pPr>
            <a:lvl3pPr marL="809625" indent="-269875" algn="l" defTabSz="914400" rtl="0" eaLnBrk="1" latinLnBrk="0" hangingPunct="1">
              <a:spcBef>
                <a:spcPct val="20000"/>
              </a:spcBef>
              <a:buClr>
                <a:schemeClr val="tx2"/>
              </a:buClr>
              <a:buSzPct val="100000"/>
              <a:buFont typeface="Wingdings 2" pitchFamily="18" charset="2"/>
              <a:buChar char=""/>
              <a:defRPr sz="1800" kern="1200">
                <a:solidFill>
                  <a:schemeClr val="tx1"/>
                </a:solidFill>
                <a:latin typeface="+mn-lt"/>
                <a:ea typeface="Open Sans" pitchFamily="34" charset="0"/>
                <a:cs typeface="Open Sans" pitchFamily="34" charset="0"/>
              </a:defRPr>
            </a:lvl3pPr>
            <a:lvl4pPr marL="1079500" indent="-269875" algn="l" defTabSz="914400" rtl="0" eaLnBrk="1" latinLnBrk="0" hangingPunct="1">
              <a:spcBef>
                <a:spcPct val="20000"/>
              </a:spcBef>
              <a:buClr>
                <a:schemeClr val="tx2"/>
              </a:buClr>
              <a:buSzPct val="100000"/>
              <a:buFont typeface="Wingdings 2" pitchFamily="18" charset="2"/>
              <a:buChar char=""/>
              <a:defRPr sz="1600" kern="1200">
                <a:solidFill>
                  <a:schemeClr val="tx1"/>
                </a:solidFill>
                <a:latin typeface="+mn-lt"/>
                <a:ea typeface="Open Sans" pitchFamily="34" charset="0"/>
                <a:cs typeface="Open Sans" pitchFamily="34" charset="0"/>
              </a:defRPr>
            </a:lvl4pPr>
            <a:lvl5pPr marL="1341438" indent="-261938" algn="l" defTabSz="914400" rtl="0" eaLnBrk="1" latinLnBrk="0" hangingPunct="1">
              <a:spcBef>
                <a:spcPct val="20000"/>
              </a:spcBef>
              <a:buClr>
                <a:schemeClr val="tx2"/>
              </a:buClr>
              <a:buSzPct val="100000"/>
              <a:buFont typeface="Wingdings 2" pitchFamily="18" charset="2"/>
              <a:buChar char=""/>
              <a:defRPr sz="1600" kern="1200">
                <a:solidFill>
                  <a:schemeClr val="tx1"/>
                </a:solidFill>
                <a:latin typeface="+mn-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rtl="0">
              <a:lnSpc>
                <a:spcPct val="120000"/>
              </a:lnSpc>
              <a:buFont typeface="Wingdings 2" pitchFamily="18" charset="2"/>
              <a:buNone/>
            </a:pPr>
            <a:r>
              <a:rPr lang="en" sz="1600"/>
              <a:t>Our key principles, as set out in the following pages, fall into four categories.</a:t>
            </a:r>
          </a:p>
        </p:txBody>
      </p:sp>
      <p:sp>
        <p:nvSpPr>
          <p:cNvPr id="10" name="Platshållare för innehåll 2">
            <a:extLst>
              <a:ext uri="{FF2B5EF4-FFF2-40B4-BE49-F238E27FC236}">
                <a16:creationId xmlns:a16="http://schemas.microsoft.com/office/drawing/2014/main" id="{1BEFE22D-9E33-6ADB-5A5B-4BEBF078013F}"/>
              </a:ext>
            </a:extLst>
          </p:cNvPr>
          <p:cNvSpPr txBox="1">
            <a:spLocks/>
          </p:cNvSpPr>
          <p:nvPr/>
        </p:nvSpPr>
        <p:spPr>
          <a:xfrm>
            <a:off x="8877301" y="549275"/>
            <a:ext cx="2763838" cy="1693262"/>
          </a:xfrm>
          <a:prstGeom prst="rect">
            <a:avLst/>
          </a:prstGeom>
          <a:solidFill>
            <a:schemeClr val="bg1"/>
          </a:solidFill>
        </p:spPr>
        <p:txBody>
          <a:bodyPr vert="horz" wrap="square" lIns="144000" tIns="108000" rIns="144000" bIns="1188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20000"/>
              </a:lnSpc>
              <a:buNone/>
            </a:pPr>
            <a:r>
              <a:rPr lang="en" sz="1000" i="1" dirty="0"/>
              <a:t>Depending on the nature of your job, you may rarely find yourself in some of the situations described. You should still familiarize yourself with the entire Compass. You need to be fully aware of the elements that are most relevant to your role. If there is anything you don’t understand or agree with, speak to your manager.</a:t>
            </a:r>
          </a:p>
        </p:txBody>
      </p:sp>
      <p:sp>
        <p:nvSpPr>
          <p:cNvPr id="14" name="textruta 13">
            <a:extLst>
              <a:ext uri="{FF2B5EF4-FFF2-40B4-BE49-F238E27FC236}">
                <a16:creationId xmlns:a16="http://schemas.microsoft.com/office/drawing/2014/main" id="{5FAD0567-E704-095E-6E73-5CFDB270125F}"/>
              </a:ext>
            </a:extLst>
          </p:cNvPr>
          <p:cNvSpPr txBox="1"/>
          <p:nvPr/>
        </p:nvSpPr>
        <p:spPr>
          <a:xfrm>
            <a:off x="4151223" y="2923727"/>
            <a:ext cx="4010926" cy="662425"/>
          </a:xfrm>
          <a:prstGeom prst="rect">
            <a:avLst/>
          </a:prstGeom>
          <a:noFill/>
        </p:spPr>
        <p:txBody>
          <a:bodyPr wrap="square" rtlCol="0">
            <a:spAutoFit/>
          </a:bodyPr>
          <a:lstStyle/>
          <a:p>
            <a:pPr algn="ctr" rtl="0">
              <a:lnSpc>
                <a:spcPct val="120000"/>
              </a:lnSpc>
            </a:pPr>
            <a:r>
              <a:rPr lang="en" sz="1600" dirty="0"/>
              <a:t>Myself, as an employee of the hospital, IN RELATION TO ...</a:t>
            </a:r>
          </a:p>
        </p:txBody>
      </p:sp>
      <p:sp>
        <p:nvSpPr>
          <p:cNvPr id="20" name="Rektangel 19">
            <a:extLst>
              <a:ext uri="{FF2B5EF4-FFF2-40B4-BE49-F238E27FC236}">
                <a16:creationId xmlns:a16="http://schemas.microsoft.com/office/drawing/2014/main" id="{26596E6A-50EF-E3B5-F2FA-F27145D21CD3}"/>
              </a:ext>
            </a:extLst>
          </p:cNvPr>
          <p:cNvSpPr/>
          <p:nvPr/>
        </p:nvSpPr>
        <p:spPr>
          <a:xfrm>
            <a:off x="6183659" y="3707704"/>
            <a:ext cx="2603747" cy="2681223"/>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25999" rIns="91440" bIns="45720" numCol="1" spcCol="0" rtlCol="0" fromWordArt="0" anchor="t" anchorCtr="0" forceAA="0" compatLnSpc="1">
            <a:prstTxWarp prst="textNoShape">
              <a:avLst/>
            </a:prstTxWarp>
            <a:noAutofit/>
          </a:bodyPr>
          <a:lstStyle/>
          <a:p>
            <a:pPr algn="ctr" rtl="0">
              <a:lnSpc>
                <a:spcPct val="120000"/>
              </a:lnSpc>
            </a:pPr>
            <a:r>
              <a:rPr lang="en" sz="1600" b="1" dirty="0">
                <a:solidFill>
                  <a:schemeClr val="tx1"/>
                </a:solidFill>
                <a:latin typeface="Arial Black" panose="020B0604020202020204" pitchFamily="34" charset="0"/>
                <a:cs typeface="Arial Black" panose="020B0604020202020204" pitchFamily="34" charset="0"/>
              </a:rPr>
              <a:t>3</a:t>
            </a:r>
          </a:p>
          <a:p>
            <a:pPr algn="ctr" rtl="0">
              <a:lnSpc>
                <a:spcPct val="120000"/>
              </a:lnSpc>
            </a:pPr>
            <a:r>
              <a:rPr lang="en" sz="1600" dirty="0">
                <a:solidFill>
                  <a:schemeClr val="tx1"/>
                </a:solidFill>
              </a:rPr>
              <a:t>K AS AN EMPLOYER</a:t>
            </a:r>
          </a:p>
          <a:p>
            <a:pPr algn="ctr" rtl="0">
              <a:lnSpc>
                <a:spcPct val="120000"/>
              </a:lnSpc>
            </a:pPr>
            <a:r>
              <a:rPr lang="en" sz="1600" dirty="0">
                <a:solidFill>
                  <a:schemeClr val="tx1"/>
                </a:solidFill>
              </a:rPr>
              <a:t>– our shared workplace</a:t>
            </a:r>
          </a:p>
        </p:txBody>
      </p:sp>
      <p:pic>
        <p:nvPicPr>
          <p:cNvPr id="4" name="Bildobjekt 3" descr="Bild med symbol för jag som anställd ">
            <a:extLst>
              <a:ext uri="{FF2B5EF4-FFF2-40B4-BE49-F238E27FC236}">
                <a16:creationId xmlns:a16="http://schemas.microsoft.com/office/drawing/2014/main" id="{6499C95A-B5CD-F013-45D5-9326877F4FE6}"/>
              </a:ext>
            </a:extLst>
          </p:cNvPr>
          <p:cNvPicPr>
            <a:picLocks noChangeAspect="1"/>
          </p:cNvPicPr>
          <p:nvPr/>
        </p:nvPicPr>
        <p:blipFill>
          <a:blip r:embed="rId4"/>
          <a:stretch>
            <a:fillRect/>
          </a:stretch>
        </p:blipFill>
        <p:spPr>
          <a:xfrm>
            <a:off x="5433950" y="1491674"/>
            <a:ext cx="1347777" cy="1347777"/>
          </a:xfrm>
          <a:prstGeom prst="rect">
            <a:avLst/>
          </a:prstGeom>
        </p:spPr>
      </p:pic>
      <p:pic>
        <p:nvPicPr>
          <p:cNvPr id="7" name="Bildobjekt 6" descr="Bild med symboler för jag som anställd och K som arbetsgivare">
            <a:extLst>
              <a:ext uri="{FF2B5EF4-FFF2-40B4-BE49-F238E27FC236}">
                <a16:creationId xmlns:a16="http://schemas.microsoft.com/office/drawing/2014/main" id="{176BF2C1-249F-ED83-5E35-7DA9FBC27922}"/>
              </a:ext>
            </a:extLst>
          </p:cNvPr>
          <p:cNvPicPr>
            <a:picLocks noChangeAspect="1"/>
          </p:cNvPicPr>
          <p:nvPr/>
        </p:nvPicPr>
        <p:blipFill>
          <a:blip r:embed="rId5"/>
          <a:stretch>
            <a:fillRect/>
          </a:stretch>
        </p:blipFill>
        <p:spPr>
          <a:xfrm>
            <a:off x="6340298" y="5085291"/>
            <a:ext cx="2301308" cy="1154720"/>
          </a:xfrm>
          <a:prstGeom prst="rect">
            <a:avLst/>
          </a:prstGeom>
        </p:spPr>
      </p:pic>
      <p:pic>
        <p:nvPicPr>
          <p:cNvPr id="11" name="Bildobjekt 10" descr="Bild med symboler för jag som anställd och andra anställda">
            <a:extLst>
              <a:ext uri="{FF2B5EF4-FFF2-40B4-BE49-F238E27FC236}">
                <a16:creationId xmlns:a16="http://schemas.microsoft.com/office/drawing/2014/main" id="{A83F51DB-C96D-166E-4570-A90F7D5907E5}"/>
              </a:ext>
            </a:extLst>
          </p:cNvPr>
          <p:cNvPicPr>
            <a:picLocks noChangeAspect="1"/>
          </p:cNvPicPr>
          <p:nvPr/>
        </p:nvPicPr>
        <p:blipFill>
          <a:blip r:embed="rId6"/>
          <a:stretch>
            <a:fillRect/>
          </a:stretch>
        </p:blipFill>
        <p:spPr>
          <a:xfrm>
            <a:off x="3582399" y="5089155"/>
            <a:ext cx="2301308" cy="1154720"/>
          </a:xfrm>
          <a:prstGeom prst="rect">
            <a:avLst/>
          </a:prstGeom>
        </p:spPr>
      </p:pic>
      <p:pic>
        <p:nvPicPr>
          <p:cNvPr id="12" name="Bildobjekt 11" descr="Bild med symboler för jag som anställd och patienter och närstående. ">
            <a:extLst>
              <a:ext uri="{FF2B5EF4-FFF2-40B4-BE49-F238E27FC236}">
                <a16:creationId xmlns:a16="http://schemas.microsoft.com/office/drawing/2014/main" id="{1DCCBBED-140F-E65B-7396-715BB84C31D5}"/>
              </a:ext>
            </a:extLst>
          </p:cNvPr>
          <p:cNvPicPr>
            <a:picLocks noChangeAspect="1"/>
          </p:cNvPicPr>
          <p:nvPr/>
        </p:nvPicPr>
        <p:blipFill>
          <a:blip r:embed="rId7"/>
          <a:stretch>
            <a:fillRect/>
          </a:stretch>
        </p:blipFill>
        <p:spPr>
          <a:xfrm>
            <a:off x="835341" y="5085291"/>
            <a:ext cx="2301308" cy="1154720"/>
          </a:xfrm>
          <a:prstGeom prst="rect">
            <a:avLst/>
          </a:prstGeom>
        </p:spPr>
      </p:pic>
      <p:sp>
        <p:nvSpPr>
          <p:cNvPr id="26" name="Rektangel 25">
            <a:extLst>
              <a:ext uri="{FF2B5EF4-FFF2-40B4-BE49-F238E27FC236}">
                <a16:creationId xmlns:a16="http://schemas.microsoft.com/office/drawing/2014/main" id="{BE1D38F0-52DC-EAED-F117-9CBD0E8635E6}"/>
              </a:ext>
            </a:extLst>
          </p:cNvPr>
          <p:cNvSpPr/>
          <p:nvPr/>
        </p:nvSpPr>
        <p:spPr>
          <a:xfrm>
            <a:off x="8929441" y="3708878"/>
            <a:ext cx="2603747" cy="264950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25999" rIns="36000" bIns="46800" numCol="1" spcCol="0" rtlCol="0" fromWordArt="0" anchor="t" anchorCtr="0" forceAA="0" compatLnSpc="1">
            <a:prstTxWarp prst="textNoShape">
              <a:avLst/>
            </a:prstTxWarp>
            <a:noAutofit/>
          </a:bodyPr>
          <a:lstStyle/>
          <a:p>
            <a:pPr algn="ctr" rtl="0">
              <a:lnSpc>
                <a:spcPct val="120000"/>
              </a:lnSpc>
            </a:pPr>
            <a:r>
              <a:rPr lang="en" sz="1500" b="1" dirty="0">
                <a:solidFill>
                  <a:schemeClr val="tx1"/>
                </a:solidFill>
                <a:latin typeface="Arial Black" panose="020B0604020202020204" pitchFamily="34" charset="0"/>
                <a:cs typeface="Arial Black" panose="020B0604020202020204" pitchFamily="34" charset="0"/>
              </a:rPr>
              <a:t>4</a:t>
            </a:r>
          </a:p>
          <a:p>
            <a:pPr algn="ctr" rtl="0">
              <a:lnSpc>
                <a:spcPct val="120000"/>
              </a:lnSpc>
            </a:pPr>
            <a:r>
              <a:rPr lang="en" sz="1500" dirty="0">
                <a:solidFill>
                  <a:schemeClr val="tx1"/>
                </a:solidFill>
              </a:rPr>
              <a:t>WIDER WORLD</a:t>
            </a:r>
          </a:p>
          <a:p>
            <a:pPr algn="ctr" rtl="0">
              <a:lnSpc>
                <a:spcPct val="120000"/>
              </a:lnSpc>
            </a:pPr>
            <a:r>
              <a:rPr lang="en" sz="1500" spc="-10" dirty="0">
                <a:solidFill>
                  <a:schemeClr val="tx1"/>
                </a:solidFill>
              </a:rPr>
              <a:t>– the trust we nurture</a:t>
            </a:r>
          </a:p>
          <a:p>
            <a:pPr algn="ctr" rtl="0">
              <a:lnSpc>
                <a:spcPct val="120000"/>
              </a:lnSpc>
            </a:pPr>
            <a:r>
              <a:rPr lang="en" sz="1500" dirty="0">
                <a:solidFill>
                  <a:schemeClr val="tx1"/>
                </a:solidFill>
              </a:rPr>
              <a:t>from a larger perspective</a:t>
            </a:r>
          </a:p>
        </p:txBody>
      </p:sp>
      <p:pic>
        <p:nvPicPr>
          <p:cNvPr id="16" name="Bildobjekt 15" descr="Bild med symboler för jag som anställd och omvärlden. ">
            <a:extLst>
              <a:ext uri="{FF2B5EF4-FFF2-40B4-BE49-F238E27FC236}">
                <a16:creationId xmlns:a16="http://schemas.microsoft.com/office/drawing/2014/main" id="{2534D2DA-CCA5-5A04-71F8-4D7886D427E6}"/>
              </a:ext>
            </a:extLst>
          </p:cNvPr>
          <p:cNvPicPr>
            <a:picLocks noChangeAspect="1"/>
          </p:cNvPicPr>
          <p:nvPr/>
        </p:nvPicPr>
        <p:blipFill>
          <a:blip r:embed="rId8"/>
          <a:stretch>
            <a:fillRect/>
          </a:stretch>
        </p:blipFill>
        <p:spPr>
          <a:xfrm>
            <a:off x="9080229" y="5085291"/>
            <a:ext cx="2301308" cy="1154720"/>
          </a:xfrm>
          <a:prstGeom prst="rect">
            <a:avLst/>
          </a:prstGeom>
        </p:spPr>
      </p:pic>
    </p:spTree>
    <p:extLst>
      <p:ext uri="{BB962C8B-B14F-4D97-AF65-F5344CB8AC3E}">
        <p14:creationId xmlns:p14="http://schemas.microsoft.com/office/powerpoint/2010/main" val="350704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5556" y="-13544"/>
            <a:ext cx="12197556"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9" name="Bildobjekt 18">
            <a:extLst>
              <a:ext uri="{FF2B5EF4-FFF2-40B4-BE49-F238E27FC236}">
                <a16:creationId xmlns:a16="http://schemas.microsoft.com/office/drawing/2014/main" id="{7CB4A81C-AEAE-FFC5-DD8D-CAC476930E27}"/>
              </a:ext>
            </a:extLst>
          </p:cNvPr>
          <p:cNvPicPr>
            <a:picLocks noChangeAspect="1"/>
          </p:cNvPicPr>
          <p:nvPr/>
        </p:nvPicPr>
        <p:blipFill>
          <a:blip r:embed="rId3"/>
          <a:stretch>
            <a:fillRect/>
          </a:stretch>
        </p:blipFill>
        <p:spPr>
          <a:xfrm>
            <a:off x="10621262" y="293760"/>
            <a:ext cx="1054800" cy="529264"/>
          </a:xfrm>
          <a:prstGeom prst="rect">
            <a:avLst/>
          </a:prstGeom>
        </p:spPr>
      </p:pic>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7</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extLst>
              <p:ext uri="{D42A27DB-BD31-4B8C-83A1-F6EECF244321}">
                <p14:modId xmlns:p14="http://schemas.microsoft.com/office/powerpoint/2010/main" val="1564531147"/>
              </p:ext>
            </p:extLst>
          </p:nvPr>
        </p:nvGraphicFramePr>
        <p:xfrm>
          <a:off x="515938" y="1393348"/>
          <a:ext cx="11149012" cy="5023332"/>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92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96976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a:latin typeface="Open Sans" panose="020B0606030504020204" pitchFamily="34" charset="0"/>
                          <a:ea typeface="Open Sans" panose="020B0606030504020204" pitchFamily="34" charset="0"/>
                          <a:cs typeface="Open Sans" panose="020B0606030504020204" pitchFamily="34" charset="0"/>
                        </a:rPr>
                        <a:t>We respect the equal value of every individual and work towards inclusive, accessible and sustainable healthcare.</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treat every patient and family member professionally, with kindness and respect.</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US" sz="1100" b="0" i="0" kern="1200" dirty="0">
                          <a:solidFill>
                            <a:schemeClr val="dk1"/>
                          </a:solidFill>
                          <a:highlight>
                            <a:srgbClr val="FFFF00"/>
                          </a:highlight>
                          <a:latin typeface="Open Sans" panose="020B0606030504020204" pitchFamily="34" charset="0"/>
                          <a:ea typeface="Open Sans" panose="020B0606030504020204" pitchFamily="34" charset="0"/>
                          <a:cs typeface="Open Sans" panose="020B0606030504020204" pitchFamily="34" charset="0"/>
                        </a:rPr>
                        <a:t>I contribute to making the hospital accessible to everyone so that all individuals can express themselves, access, convey, and interpret information about their healthcare situation, as well as visit the hospital premises without obstacles.</a:t>
                      </a:r>
                      <a:endParaRPr lang="en" sz="1100" b="0" i="0" kern="1200" noProof="0" dirty="0">
                        <a:solidFill>
                          <a:schemeClr val="dk1"/>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1029318">
                <a:tc>
                  <a:txBody>
                    <a:bodyPr/>
                    <a:lstStyle/>
                    <a:p>
                      <a:pPr marL="138113" marR="0" lvl="0" indent="-138113"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work to high quality standards and put patient safety first. All patients should feel confident that they are receiving good, safe and equitable care.</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protect our patients’ personal information.</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always follow basic hygiene procedures.</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help to improve the quality of care and patient safety by pointing out shortcomings and identifying improvement measures.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47818">
                <a:tc>
                  <a:txBody>
                    <a:bodyPr/>
                    <a:lstStyle/>
                    <a:p>
                      <a:pPr marL="138113" marR="0" lvl="0" indent="-138113"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take the patients’ needs and wishes as our starting point.</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involve the patient in their own care.</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r h="532843">
                <a:tc>
                  <a:txBody>
                    <a:bodyPr/>
                    <a:lstStyle/>
                    <a:p>
                      <a:pPr marL="138113" marR="0" lvl="0" indent="-138113"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are transparent, accessible and invite participation and cooperation.</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enable patients and relatives to help develop care by taking on board feedback and suggestions for improvement.</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969260"/>
                  </a:ext>
                </a:extLst>
              </a:tr>
              <a:tr h="721523">
                <a:tc>
                  <a:txBody>
                    <a:bodyPr/>
                    <a:lstStyle/>
                    <a:p>
                      <a:pPr marL="138113" marR="0" lvl="0" indent="-138113"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We safeguard our integrity in our professional role and do not have private contact with patients or relatives during the period of care. I can of course have private contact with patients who I am personally close to. </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dk1"/>
                          </a:solidFill>
                          <a:latin typeface="Open Sans" panose="020B0606030504020204" pitchFamily="34" charset="0"/>
                          <a:ea typeface="Open Sans" panose="020B0606030504020204" pitchFamily="34" charset="0"/>
                          <a:cs typeface="Open Sans" panose="020B0606030504020204" pitchFamily="34" charset="0"/>
                        </a:rPr>
                        <a:t>I do not disclose my private contact details to patients or relatives.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156740"/>
                  </a:ext>
                </a:extLst>
              </a:tr>
              <a:tr h="721523">
                <a:tc>
                  <a:txBody>
                    <a:bodyPr/>
                    <a:lstStyle/>
                    <a:p>
                      <a:pPr marL="138113" marR="0" lvl="0" indent="-138113"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Our research, </a:t>
                      </a: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education and innovation mandate </a:t>
                      </a:r>
                      <a:r>
                        <a:rPr lang="en"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is an integral part of our daily work, </a:t>
                      </a: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aimed at developing the healthcare of tomorrow and the healthcare professionals of the future.</a:t>
                      </a:r>
                      <a:endParaRPr lang="sv-SE"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We give patients the opportunity to </a:t>
                      </a:r>
                      <a:r>
                        <a:rPr lang="en" sz="1100" b="0" i="0" kern="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participate in research, education and innovation projects, but we are clear that this is entirely voluntary.</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91368"/>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347110"/>
            <a:ext cx="7684417" cy="412421"/>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PATIENTS AND RELATIVES</a:t>
            </a:r>
          </a:p>
        </p:txBody>
      </p:sp>
      <p:sp>
        <p:nvSpPr>
          <p:cNvPr id="18" name="Rektangel 17">
            <a:extLst>
              <a:ext uri="{FF2B5EF4-FFF2-40B4-BE49-F238E27FC236}">
                <a16:creationId xmlns:a16="http://schemas.microsoft.com/office/drawing/2014/main" id="{83EA4133-C896-B4AE-C27C-C4D11C806504}"/>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OUR</a:t>
            </a:r>
          </a:p>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CORE FOCUS</a:t>
            </a:r>
          </a:p>
        </p:txBody>
      </p:sp>
    </p:spTree>
    <p:extLst>
      <p:ext uri="{BB962C8B-B14F-4D97-AF65-F5344CB8AC3E}">
        <p14:creationId xmlns:p14="http://schemas.microsoft.com/office/powerpoint/2010/main" val="32014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9" name="Bildobjekt 8">
            <a:extLst>
              <a:ext uri="{FF2B5EF4-FFF2-40B4-BE49-F238E27FC236}">
                <a16:creationId xmlns:a16="http://schemas.microsoft.com/office/drawing/2014/main" id="{037EA9AD-9715-CDEA-4409-558AD6A6F716}"/>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8</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extLst>
              <p:ext uri="{D42A27DB-BD31-4B8C-83A1-F6EECF244321}">
                <p14:modId xmlns:p14="http://schemas.microsoft.com/office/powerpoint/2010/main" val="857179376"/>
              </p:ext>
            </p:extLst>
          </p:nvPr>
        </p:nvGraphicFramePr>
        <p:xfrm>
          <a:off x="515938" y="1393348"/>
          <a:ext cx="11149012" cy="4542088"/>
        </p:xfrm>
        <a:graphic>
          <a:graphicData uri="http://schemas.openxmlformats.org/drawingml/2006/table">
            <a:tbl>
              <a:tblPr firstRow="1" bandRow="1">
                <a:tableStyleId>{5C22544A-7EE6-4342-B048-85BDC9FD1C3A}</a:tableStyleId>
              </a:tblPr>
              <a:tblGrid>
                <a:gridCol w="5139274">
                  <a:extLst>
                    <a:ext uri="{9D8B030D-6E8A-4147-A177-3AD203B41FA5}">
                      <a16:colId xmlns:a16="http://schemas.microsoft.com/office/drawing/2014/main" val="2232284801"/>
                    </a:ext>
                  </a:extLst>
                </a:gridCol>
                <a:gridCol w="6009738">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200"/>
                        </a:spcAft>
                        <a:buClr>
                          <a:schemeClr val="tx2"/>
                        </a:buClr>
                        <a:buSzTx/>
                        <a:buFont typeface="Arial" panose="020B0604020202020204" pitchFamily="34" charset="0"/>
                        <a:buChar char="•"/>
                        <a:tabLst/>
                        <a:defRPr/>
                      </a:pPr>
                      <a:r>
                        <a:rPr lang="en" sz="1100" b="0" i="0">
                          <a:solidFill>
                            <a:schemeClr val="tx1"/>
                          </a:solidFill>
                          <a:latin typeface="Open Sans" panose="020B0606030504020204" pitchFamily="34" charset="0"/>
                          <a:ea typeface="Open Sans" panose="020B0606030504020204" pitchFamily="34" charset="0"/>
                          <a:cs typeface="Open Sans" panose="020B0606030504020204" pitchFamily="34" charset="0"/>
                        </a:rPr>
                        <a:t>We have zero tolerance for discrimination, harassment and victimization. </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respect the integrity and differences of my colleagues. I never use derogatory language about others.</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indent="-130175" algn="l" defTabSz="914400" rtl="0" eaLnBrk="1" fontAlgn="auto" latinLnBrk="0" hangingPunct="1">
                        <a:lnSpc>
                          <a:spcPct val="120000"/>
                        </a:lnSpc>
                        <a:spcBef>
                          <a:spcPts val="0"/>
                        </a:spcBef>
                        <a:spcAft>
                          <a:spcPts val="200"/>
                        </a:spcAft>
                        <a:buClr>
                          <a:schemeClr val="tx2"/>
                        </a:buClr>
                        <a:buSzTx/>
                        <a:buFont typeface="Arial" panose="020B0604020202020204" pitchFamily="34" charset="0"/>
                        <a:buChar char="•"/>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We are committed to a workplace with gender equality and equal opportunities. This means that everyone, whether a manager or an employee, treats their colleagues equally.</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say hello to my colleagues and look out for everyone’s wellbeing.</a:t>
                      </a:r>
                    </a:p>
                    <a:p>
                      <a:pPr marL="184150" marR="0" lvl="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act if I suspect a colleague is not feeling well. </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lvl="0" indent="-130175" algn="l" defTabSz="914400" rtl="0" eaLnBrk="1" fontAlgn="auto" latinLnBrk="0" hangingPunct="1">
                        <a:lnSpc>
                          <a:spcPct val="120000"/>
                        </a:lnSpc>
                        <a:spcBef>
                          <a:spcPts val="0"/>
                        </a:spcBef>
                        <a:spcAft>
                          <a:spcPts val="200"/>
                        </a:spcAft>
                        <a:buClr>
                          <a:schemeClr val="tx2"/>
                        </a:buClr>
                        <a:buSzTx/>
                        <a:buFont typeface="Arial" panose="020B0604020202020204" pitchFamily="34" charset="0"/>
                        <a:buChar char="•"/>
                        <a:tabLst/>
                        <a:defRPr/>
                      </a:pP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We offer our students the support and teaching they need to be confident in, and have the right skills for, their future careers.</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I see each student as a future colleague and contribute to their learning, based on my skills.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r h="370840">
                <a:tc>
                  <a:txBody>
                    <a:bodyPr/>
                    <a:lstStyle/>
                    <a:p>
                      <a:pPr marL="138113" marR="0" lvl="0" indent="-130175" algn="l" defTabSz="914400" rtl="0" eaLnBrk="1" fontAlgn="auto" latinLnBrk="0" hangingPunct="1">
                        <a:lnSpc>
                          <a:spcPct val="120000"/>
                        </a:lnSpc>
                        <a:spcBef>
                          <a:spcPts val="0"/>
                        </a:spcBef>
                        <a:spcAft>
                          <a:spcPts val="200"/>
                        </a:spcAft>
                        <a:buClr>
                          <a:schemeClr val="tx2"/>
                        </a:buClr>
                        <a:buSzTx/>
                        <a:buFont typeface="Arial" panose="020B0604020202020204" pitchFamily="34" charset="0"/>
                        <a:buChar char="•"/>
                        <a:tabLst/>
                        <a:defRPr/>
                      </a:pP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We actively work to create a safe and healthy workplace, with a friendly and inclusive climate.</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wear the correct personal protective equipment.</a:t>
                      </a:r>
                    </a:p>
                    <a:p>
                      <a:pPr marL="184150" marR="0" lvl="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protect myself and my colleagues by being alert to risks in the working environment. I mitigate these risks by reporting them so they can be addressed.</a:t>
                      </a:r>
                    </a:p>
                    <a:p>
                      <a:pPr marL="184150" marR="0" lvl="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also report incidents and suggestions for improvement to create a safer and better working environment. </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969260"/>
                  </a:ext>
                </a:extLst>
              </a:tr>
              <a:tr h="370840">
                <a:tc>
                  <a:txBody>
                    <a:bodyPr/>
                    <a:lstStyle/>
                    <a:p>
                      <a:pPr marL="138113" marR="0" lvl="0" indent="-130175" algn="l" defTabSz="914400" rtl="0" eaLnBrk="1" fontAlgn="auto" latinLnBrk="0" hangingPunct="1">
                        <a:lnSpc>
                          <a:spcPct val="120000"/>
                        </a:lnSpc>
                        <a:spcBef>
                          <a:spcPts val="0"/>
                        </a:spcBef>
                        <a:spcAft>
                          <a:spcPts val="200"/>
                        </a:spcAft>
                        <a:buClr>
                          <a:schemeClr val="tx2"/>
                        </a:buClr>
                        <a:buSzTx/>
                        <a:buFont typeface="Arial" panose="020B0604020202020204" pitchFamily="34" charset="0"/>
                        <a:buChar char="•"/>
                        <a:tabLst/>
                        <a:defRPr/>
                      </a:pPr>
                      <a:r>
                        <a:rPr lang="en"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rPr>
                        <a:t>We support and see the potential in each other and collaborate across boundaries, in order to get a full picture of the care we provide.</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empower other employees and promote good cooperation across thematic, functional and staff boundaries – with colleagues in all professional groups.</a:t>
                      </a:r>
                    </a:p>
                    <a:p>
                      <a:pPr marL="184150" marR="0" indent="-184150" algn="l" defTabSz="914400" rtl="0" eaLnBrk="1" fontAlgn="auto" latinLnBrk="0" hangingPunct="1">
                        <a:lnSpc>
                          <a:spcPct val="120000"/>
                        </a:lnSpc>
                        <a:spcBef>
                          <a:spcPts val="0"/>
                        </a:spcBef>
                        <a:spcAft>
                          <a:spcPts val="200"/>
                        </a:spcAft>
                        <a:buClr>
                          <a:schemeClr val="tx2"/>
                        </a:buClr>
                        <a:buSzTx/>
                        <a:buFont typeface="Wingdings" pitchFamily="2" charset="2"/>
                        <a:buChar char="Ø"/>
                        <a:tabLst/>
                        <a:defRPr/>
                      </a:pP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 share my knowledge and experience, and am open to learning from the skills and expertise of others.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156740"/>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347110"/>
            <a:ext cx="7684417" cy="412421"/>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OTHER EMPLOYEES</a:t>
            </a:r>
            <a:endParaRPr lang="sv-SE" sz="2000" strike="sngStrike" dirty="0">
              <a:solidFill>
                <a:schemeClr val="accent5"/>
              </a:solidFill>
              <a:ea typeface="Open Sans Semibold" panose="020B0706030804020204" pitchFamily="34" charset="0"/>
              <a:cs typeface="Open Sans Semibold" panose="020B0706030804020204" pitchFamily="34" charset="0"/>
            </a:endParaRPr>
          </a:p>
        </p:txBody>
      </p:sp>
      <p:sp>
        <p:nvSpPr>
          <p:cNvPr id="18" name="Rektangel 17">
            <a:extLst>
              <a:ext uri="{FF2B5EF4-FFF2-40B4-BE49-F238E27FC236}">
                <a16:creationId xmlns:a16="http://schemas.microsoft.com/office/drawing/2014/main" id="{83EA4133-C896-B4AE-C27C-C4D11C806504}"/>
              </a:ext>
            </a:extLst>
          </p:cNvPr>
          <p:cNvSpPr/>
          <p:nvPr/>
        </p:nvSpPr>
        <p:spPr>
          <a:xfrm>
            <a:off x="9177223" y="296863"/>
            <a:ext cx="1315597" cy="526097"/>
          </a:xfrm>
          <a:prstGeom prst="rect">
            <a:avLst/>
          </a:prstGeom>
        </p:spPr>
        <p:txBody>
          <a:bodyPr wrap="square" lIns="0" tIns="0" rIns="0" bIns="0" rtlCol="0" anchor="ctr" anchorCtr="0">
            <a:noAutofit/>
          </a:bodyPr>
          <a:lstStyle/>
          <a:p>
            <a:pPr algn="r" rtl="0">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OUR WORKING ENVIRONMENT</a:t>
            </a:r>
          </a:p>
        </p:txBody>
      </p:sp>
    </p:spTree>
    <p:extLst>
      <p:ext uri="{BB962C8B-B14F-4D97-AF65-F5344CB8AC3E}">
        <p14:creationId xmlns:p14="http://schemas.microsoft.com/office/powerpoint/2010/main" val="91206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FE015F49-3155-B436-0D88-3B1D2BC9C9CC}"/>
              </a:ext>
            </a:extLst>
          </p:cNvPr>
          <p:cNvSpPr/>
          <p:nvPr/>
        </p:nvSpPr>
        <p:spPr>
          <a:xfrm>
            <a:off x="0" y="-298"/>
            <a:ext cx="12192000" cy="1089983"/>
          </a:xfrm>
          <a:prstGeom prst="rect">
            <a:avLst/>
          </a:prstGeom>
          <a:solidFill>
            <a:schemeClr val="bg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sv-SE" dirty="0" err="1">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 name="Platshållare för sidfot 2">
            <a:extLst>
              <a:ext uri="{FF2B5EF4-FFF2-40B4-BE49-F238E27FC236}">
                <a16:creationId xmlns:a16="http://schemas.microsoft.com/office/drawing/2014/main" id="{94C04879-7096-BEF5-4C69-4633AC5AC62B}"/>
              </a:ext>
            </a:extLst>
          </p:cNvPr>
          <p:cNvSpPr>
            <a:spLocks noGrp="1"/>
          </p:cNvSpPr>
          <p:nvPr>
            <p:ph type="ftr" sz="quarter" idx="11"/>
          </p:nvPr>
        </p:nvSpPr>
        <p:spPr/>
        <p:txBody>
          <a:bodyPr rtlCol="0"/>
          <a:lstStyle/>
          <a:p>
            <a:pPr rtl="0"/>
            <a:r>
              <a:rPr lang="en"/>
              <a:t>THE COMPASS (version 2.0)</a:t>
            </a:r>
            <a:endParaRPr lang="sv-SE" dirty="0"/>
          </a:p>
        </p:txBody>
      </p:sp>
      <p:sp>
        <p:nvSpPr>
          <p:cNvPr id="4" name="Platshållare för bildnummer 3">
            <a:extLst>
              <a:ext uri="{FF2B5EF4-FFF2-40B4-BE49-F238E27FC236}">
                <a16:creationId xmlns:a16="http://schemas.microsoft.com/office/drawing/2014/main" id="{E90E57B7-4871-DB9C-D232-94D8092F979F}"/>
              </a:ext>
            </a:extLst>
          </p:cNvPr>
          <p:cNvSpPr>
            <a:spLocks noGrp="1"/>
          </p:cNvSpPr>
          <p:nvPr>
            <p:ph type="sldNum" sz="quarter" idx="12"/>
          </p:nvPr>
        </p:nvSpPr>
        <p:spPr>
          <a:xfrm>
            <a:off x="515938" y="6108482"/>
            <a:ext cx="514750" cy="360041"/>
          </a:xfrm>
        </p:spPr>
        <p:txBody>
          <a:bodyPr lIns="0" rtlCol="0"/>
          <a:lstStyle/>
          <a:p>
            <a:pPr rtl="0"/>
            <a:fld id="{6AAD93A6-52E8-4356-9CA3-73406FE6A396}" type="slidenum">
              <a:rPr lang="sv-SE" smtClean="0"/>
              <a:pPr rtl="0"/>
              <a:t>9</a:t>
            </a:fld>
            <a:endParaRPr lang="sv-SE" dirty="0"/>
          </a:p>
        </p:txBody>
      </p:sp>
      <p:graphicFrame>
        <p:nvGraphicFramePr>
          <p:cNvPr id="16" name="Tabell 2">
            <a:extLst>
              <a:ext uri="{FF2B5EF4-FFF2-40B4-BE49-F238E27FC236}">
                <a16:creationId xmlns:a16="http://schemas.microsoft.com/office/drawing/2014/main" id="{7091148A-2C66-FCE5-F3A0-B5308D8C93AA}"/>
              </a:ext>
            </a:extLst>
          </p:cNvPr>
          <p:cNvGraphicFramePr>
            <a:graphicFrameLocks noGrp="1"/>
          </p:cNvGraphicFramePr>
          <p:nvPr>
            <p:extLst>
              <p:ext uri="{D42A27DB-BD31-4B8C-83A1-F6EECF244321}">
                <p14:modId xmlns:p14="http://schemas.microsoft.com/office/powerpoint/2010/main" val="1551919580"/>
              </p:ext>
            </p:extLst>
          </p:nvPr>
        </p:nvGraphicFramePr>
        <p:xfrm>
          <a:off x="515938" y="1393348"/>
          <a:ext cx="11149012" cy="3054328"/>
        </p:xfrm>
        <a:graphic>
          <a:graphicData uri="http://schemas.openxmlformats.org/drawingml/2006/table">
            <a:tbl>
              <a:tblPr firstRow="1" bandRow="1">
                <a:tableStyleId>{5C22544A-7EE6-4342-B048-85BDC9FD1C3A}</a:tableStyleId>
              </a:tblPr>
              <a:tblGrid>
                <a:gridCol w="5574506">
                  <a:extLst>
                    <a:ext uri="{9D8B030D-6E8A-4147-A177-3AD203B41FA5}">
                      <a16:colId xmlns:a16="http://schemas.microsoft.com/office/drawing/2014/main" val="2232284801"/>
                    </a:ext>
                  </a:extLst>
                </a:gridCol>
                <a:gridCol w="5574506">
                  <a:extLst>
                    <a:ext uri="{9D8B030D-6E8A-4147-A177-3AD203B41FA5}">
                      <a16:colId xmlns:a16="http://schemas.microsoft.com/office/drawing/2014/main" val="304327096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Our guiding principles!</a:t>
                      </a: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800" b="1" i="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What does this mean for me?</a:t>
                      </a:r>
                      <a:endParaRPr lang="sv-SE" sz="1800" b="1" i="0"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endParaRPr>
                    </a:p>
                  </a:txBody>
                  <a:tcPr marL="0" marT="36000" marB="108000">
                    <a:lnT w="12700" cap="flat" cmpd="sng" algn="ctr">
                      <a:no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588476759"/>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a:latin typeface="Open Sans" panose="020B0606030504020204" pitchFamily="34" charset="0"/>
                          <a:ea typeface="Open Sans" panose="020B0606030504020204" pitchFamily="34" charset="0"/>
                          <a:cs typeface="Open Sans" panose="020B0606030504020204" pitchFamily="34" charset="0"/>
                        </a:rPr>
                        <a:t>We act independently, ethically and in accordance with the values of Karolinska. As public servants, we act objectively and impartially.</a:t>
                      </a:r>
                    </a:p>
                  </a:txBody>
                  <a:tcPr marL="0" marR="18000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raise the issue with my manager if I’m not sure what to do.</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dk1"/>
                          </a:solidFill>
                          <a:latin typeface="Open Sans" panose="020B0606030504020204" pitchFamily="34" charset="0"/>
                          <a:ea typeface="Open Sans" panose="020B0606030504020204" pitchFamily="34" charset="0"/>
                          <a:cs typeface="Open Sans" panose="020B0606030504020204" pitchFamily="34" charset="0"/>
                        </a:rPr>
                        <a:t>I treat everyone equally, no matter who they are.</a:t>
                      </a:r>
                    </a:p>
                  </a:txBody>
                  <a:tcPr marL="0" marR="0" marT="90000" marB="90000">
                    <a:lnL w="12700" cmpd="sng">
                      <a:noFill/>
                    </a:lnL>
                    <a:lnR w="12700" cmpd="sng">
                      <a:noFill/>
                    </a:lnR>
                    <a:lnT w="1905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080489"/>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dirty="0">
                          <a:solidFill>
                            <a:schemeClr val="dk1"/>
                          </a:solidFill>
                          <a:latin typeface="Open Sans" panose="020B0606030504020204" pitchFamily="34" charset="0"/>
                          <a:ea typeface="Open Sans" panose="020B0606030504020204" pitchFamily="34" charset="0"/>
                          <a:cs typeface="Open Sans" panose="020B0606030504020204" pitchFamily="34" charset="0"/>
                        </a:rPr>
                        <a:t>Those of us who are licensed practitioners have a personal responsibility to practise our profession in accordance with science </a:t>
                      </a:r>
                      <a:r>
                        <a:rPr lang="en" sz="1100" b="0" i="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and proven experience. The employer is responsible for enabling this to be achieved, which includes providing adequate skills development.</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take personal responsibility for keeping up to date with new knowledge in my field of work and participate in the professional development that is offered.</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a:solidFill>
                            <a:schemeClr val="tx1"/>
                          </a:solidFill>
                          <a:latin typeface="Open Sans" panose="020B0606030504020204" pitchFamily="34" charset="0"/>
                          <a:ea typeface="Open Sans" panose="020B0606030504020204" pitchFamily="34" charset="0"/>
                          <a:cs typeface="Open Sans" panose="020B0606030504020204" pitchFamily="34" charset="0"/>
                        </a:rPr>
                        <a:t>I speak up if I don’t think I have the right skills for the job.</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0074187"/>
                  </a:ext>
                </a:extLst>
              </a:tr>
              <a:tr h="370840">
                <a:tc>
                  <a:txBody>
                    <a:bodyPr/>
                    <a:lstStyle/>
                    <a:p>
                      <a:pPr marL="138113" marR="0" indent="-130175" algn="l" defTabSz="914400" rtl="0" eaLnBrk="1" fontAlgn="auto" latinLnBrk="0" hangingPunct="1">
                        <a:lnSpc>
                          <a:spcPct val="120000"/>
                        </a:lnSpc>
                        <a:spcBef>
                          <a:spcPts val="0"/>
                        </a:spcBef>
                        <a:spcAft>
                          <a:spcPts val="500"/>
                        </a:spcAft>
                        <a:buClr>
                          <a:schemeClr val="tx2"/>
                        </a:buClr>
                        <a:buSzTx/>
                        <a:buFont typeface="Arial" panose="020B0604020202020204" pitchFamily="34" charset="0"/>
                        <a:buChar char="•"/>
                        <a:tabLst/>
                        <a:defRPr/>
                      </a:pPr>
                      <a:r>
                        <a:rPr lang="en" sz="1100" b="0" i="0" kern="1200">
                          <a:solidFill>
                            <a:schemeClr val="dk1"/>
                          </a:solidFill>
                          <a:latin typeface="Open Sans" panose="020B0606030504020204" pitchFamily="34" charset="0"/>
                          <a:ea typeface="Open Sans" panose="020B0606030504020204" pitchFamily="34" charset="0"/>
                          <a:cs typeface="Open Sans" panose="020B0606030504020204" pitchFamily="34" charset="0"/>
                        </a:rPr>
                        <a:t>We respect the applicable governing documents and do not hesitate to ask for help in interpreting them.</a:t>
                      </a:r>
                    </a:p>
                  </a:txBody>
                  <a:tcPr marL="0" marR="18000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4150" marR="0" lvl="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I actively seek support and knowledge to ensure that I am in a position to work in accordance with laws, procedures and guidelines.</a:t>
                      </a:r>
                    </a:p>
                    <a:p>
                      <a:pPr marL="184150" marR="0" indent="-184150" algn="l" defTabSz="914400" rtl="0" eaLnBrk="1" fontAlgn="auto" latinLnBrk="0" hangingPunct="1">
                        <a:lnSpc>
                          <a:spcPct val="120000"/>
                        </a:lnSpc>
                        <a:spcBef>
                          <a:spcPts val="0"/>
                        </a:spcBef>
                        <a:spcAft>
                          <a:spcPts val="500"/>
                        </a:spcAft>
                        <a:buClr>
                          <a:schemeClr val="tx2"/>
                        </a:buClr>
                        <a:buSzTx/>
                        <a:buFont typeface="Wingdings" pitchFamily="2" charset="2"/>
                        <a:buChar char="Ø"/>
                        <a:tabLst/>
                        <a:defRPr/>
                      </a:pPr>
                      <a:r>
                        <a:rPr lang="en" sz="1100" b="0" i="0" kern="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I speak up if I feel I am not in a position to work in accordance with the laws, procedures and guidelines.</a:t>
                      </a:r>
                    </a:p>
                  </a:txBody>
                  <a:tcPr marL="0" marR="0" marT="90000" marB="90000">
                    <a:lnL w="12700" cmpd="sng">
                      <a:noFill/>
                    </a:lnL>
                    <a:lnR w="12700" cmpd="sng">
                      <a:noFill/>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57077"/>
                  </a:ext>
                </a:extLst>
              </a:tr>
            </a:tbl>
          </a:graphicData>
        </a:graphic>
      </p:graphicFrame>
      <p:sp>
        <p:nvSpPr>
          <p:cNvPr id="17" name="textruta 16">
            <a:extLst>
              <a:ext uri="{FF2B5EF4-FFF2-40B4-BE49-F238E27FC236}">
                <a16:creationId xmlns:a16="http://schemas.microsoft.com/office/drawing/2014/main" id="{512AEFC6-50AE-46D1-9A4B-ECB90EF8E8A7}"/>
              </a:ext>
            </a:extLst>
          </p:cNvPr>
          <p:cNvSpPr txBox="1"/>
          <p:nvPr/>
        </p:nvSpPr>
        <p:spPr>
          <a:xfrm>
            <a:off x="515938" y="347111"/>
            <a:ext cx="7684417" cy="412421"/>
          </a:xfrm>
          <a:prstGeom prst="rect">
            <a:avLst/>
          </a:prstGeom>
          <a:noFill/>
        </p:spPr>
        <p:txBody>
          <a:bodyPr wrap="square" lIns="0" rtlCol="0" anchor="ctr" anchorCtr="0">
            <a:spAutoFit/>
          </a:bodyPr>
          <a:lstStyle/>
          <a:p>
            <a:pPr rtl="0">
              <a:lnSpc>
                <a:spcPct val="110000"/>
              </a:lnSpc>
            </a:pPr>
            <a:r>
              <a:rPr lang="en" sz="2000">
                <a:ea typeface="Open Sans Semibold" panose="020B0706030804020204" pitchFamily="34" charset="0"/>
                <a:cs typeface="Open Sans Semibold" panose="020B0706030804020204" pitchFamily="34" charset="0"/>
              </a:rPr>
              <a:t>In relation to K AS AN EMPLOYER</a:t>
            </a:r>
          </a:p>
        </p:txBody>
      </p:sp>
      <p:pic>
        <p:nvPicPr>
          <p:cNvPr id="10" name="Bildobjekt 9">
            <a:extLst>
              <a:ext uri="{FF2B5EF4-FFF2-40B4-BE49-F238E27FC236}">
                <a16:creationId xmlns:a16="http://schemas.microsoft.com/office/drawing/2014/main" id="{2E39FA43-6EB0-ECA1-6833-C906F3BBCDE7}"/>
              </a:ext>
            </a:extLst>
          </p:cNvPr>
          <p:cNvPicPr>
            <a:picLocks noChangeAspect="1"/>
          </p:cNvPicPr>
          <p:nvPr/>
        </p:nvPicPr>
        <p:blipFill>
          <a:blip r:embed="rId3"/>
          <a:stretch>
            <a:fillRect/>
          </a:stretch>
        </p:blipFill>
        <p:spPr>
          <a:xfrm>
            <a:off x="10613750" y="302470"/>
            <a:ext cx="1051200" cy="527457"/>
          </a:xfrm>
          <a:prstGeom prst="rect">
            <a:avLst/>
          </a:prstGeom>
        </p:spPr>
      </p:pic>
      <p:sp>
        <p:nvSpPr>
          <p:cNvPr id="11" name="Rektangel 10">
            <a:extLst>
              <a:ext uri="{FF2B5EF4-FFF2-40B4-BE49-F238E27FC236}">
                <a16:creationId xmlns:a16="http://schemas.microsoft.com/office/drawing/2014/main" id="{0158272B-2E29-3C7B-6C52-472D89646906}"/>
              </a:ext>
            </a:extLst>
          </p:cNvPr>
          <p:cNvSpPr/>
          <p:nvPr/>
        </p:nvSpPr>
        <p:spPr>
          <a:xfrm>
            <a:off x="9177223" y="296863"/>
            <a:ext cx="1315597" cy="526097"/>
          </a:xfrm>
          <a:prstGeom prst="rect">
            <a:avLst/>
          </a:prstGeom>
        </p:spPr>
        <p:txBody>
          <a:bodyPr wrap="square" lIns="0" tIns="0" rIns="0" bIns="0" rtlCol="0" anchor="ctr" anchorCtr="0">
            <a:noAutofit/>
          </a:bodyPr>
          <a:lstStyle/>
          <a:p>
            <a:pPr algn="r" rtl="0">
              <a:lnSpc>
                <a:spcPct val="120000"/>
              </a:lnSpc>
              <a:defRPr/>
            </a:pPr>
            <a:r>
              <a:rPr lang="en" sz="1050">
                <a:latin typeface="Open Sans Semibold" panose="020B0706030804020204" pitchFamily="34" charset="0"/>
                <a:ea typeface="Open Sans Semibold" panose="020B0706030804020204" pitchFamily="34" charset="0"/>
                <a:cs typeface="Open Sans Semibold" panose="020B0706030804020204" pitchFamily="34" charset="0"/>
              </a:rPr>
              <a:t>OUR SHARED WORKPLACE</a:t>
            </a:r>
            <a:endParaRPr lang="sv-SE" sz="105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2" name="Bildobjekt 11">
            <a:extLst>
              <a:ext uri="{FF2B5EF4-FFF2-40B4-BE49-F238E27FC236}">
                <a16:creationId xmlns:a16="http://schemas.microsoft.com/office/drawing/2014/main" id="{F929D1A9-0565-636B-753E-48A1AE4C175A}"/>
              </a:ext>
            </a:extLst>
          </p:cNvPr>
          <p:cNvPicPr>
            <a:picLocks noChangeAspect="1"/>
          </p:cNvPicPr>
          <p:nvPr/>
        </p:nvPicPr>
        <p:blipFill>
          <a:blip r:embed="rId4"/>
          <a:stretch>
            <a:fillRect/>
          </a:stretch>
        </p:blipFill>
        <p:spPr>
          <a:xfrm>
            <a:off x="10613750" y="302470"/>
            <a:ext cx="1051200" cy="527457"/>
          </a:xfrm>
          <a:prstGeom prst="rect">
            <a:avLst/>
          </a:prstGeom>
        </p:spPr>
      </p:pic>
    </p:spTree>
    <p:extLst>
      <p:ext uri="{BB962C8B-B14F-4D97-AF65-F5344CB8AC3E}">
        <p14:creationId xmlns:p14="http://schemas.microsoft.com/office/powerpoint/2010/main" val="205724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M9KJbEsLdXerunDNXwwxkQ"/>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DplkbrAKnW31aED6HLSgA"/>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DplkbrAKnW31aED6HLSg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nIhHU6nJYybxofy20JEm7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JqdH09oUrnsRFUJhflk2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M2elfJA8eH_pg4kfezI8d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mBo8hwm8tgLIEbt9E2qY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G5QfScF53DIEwOjTRKxJ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iD6OC.95.580Fdr3unw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f1CMWBxG_UtEVAVXDTqB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h18STSKRIJ22GAFch7lBg"/>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hRsH1WCuOAEPMiAAveWs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sPxeeNkp0U0EivbqQTJb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rOqM2m6YaX4L7U_f8JER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V3Lzf2yxsLyHHVl3oRKdF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2qr8cTmK1jq_OYDPCziy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rz5pghmeb3U9t4tgw9qr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WEohe.qiS4y.cGPNY50Z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rE_Ww5W_hFohplILFuLv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BHr55f4Q4qQ2dbw0ezSCC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cnHrXbWkCGiatky4bP5k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Uk14yFjZwI0qK8ZddJz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ciknh9J5CjWHrRrewuh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81nIUgmnFVZ15FdBdmQ7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1b7fIs3YqNP3gPZFs2ih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MmNjfwiJGh9Vv5aaBMENR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3n83QPYB2VRdFQVJgBsPx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KbmtMN.Qwv8Drgu6ae8Z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73d9bPMMmiZuJ1L1TVyDH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1T9iphzDn8ndHvsGza7.3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acUBp.gxb1vwCHiw6pT6A"/>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xuQFinYYCk_j.JAk7lLT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I4v2_KpMWR7y.iTnLBpx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ExxmnLguA7kdaANlDMKzj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qTU9Wlvw.Ipz.ss.Y0S9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1OxUDXqN.cMR5.CSSZhfo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adleWlxIDJqv5MdPFN.ZA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fzD9DQgQG.2K3iFpM237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9FYnCOR6M1vRARVoWyZfc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qvcmlo.9IS.NvMmE520e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9a0z_dlAzgn08WOyYYqPw"/>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hPuYaJpXuMkD1XUrVYzf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ehuyb6_AcWSRNkGGQzH1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sXuqJC95J3oz7KbDRnoV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BOMBXJSDfAOKox3WFYHL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aeRLaZpTVO8Kj_Ifmusn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Of6LtvfRhAtvdAddK9W0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QlsR_KugDVL73MM3yAdG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x0UjSqr8dGzCVBr.J1Vh8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sfq2fkpuinWW6PJUevHw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3eZikdE8UfA5wHVHK.4NNg"/>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l6u8R8RmZDZ6hNTVR1oV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DU9jF5DtNjJOLT6JNJuP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CRzF7E8tWgjU6vSXYhtNpg"/>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US_PPT_Sve_">
  <a:themeElements>
    <a:clrScheme name="Karolinska Universitetssjukhuset">
      <a:dk1>
        <a:srgbClr val="000000"/>
      </a:dk1>
      <a:lt1>
        <a:srgbClr val="FFFFFF"/>
      </a:lt1>
      <a:dk2>
        <a:srgbClr val="00A3E0"/>
      </a:dk2>
      <a:lt2>
        <a:srgbClr val="67696B"/>
      </a:lt2>
      <a:accent1>
        <a:srgbClr val="005883"/>
      </a:accent1>
      <a:accent2>
        <a:srgbClr val="5BAEC6"/>
      </a:accent2>
      <a:accent3>
        <a:srgbClr val="00574F"/>
      </a:accent3>
      <a:accent4>
        <a:srgbClr val="FFCE00"/>
      </a:accent4>
      <a:accent5>
        <a:srgbClr val="E54800"/>
      </a:accent5>
      <a:accent6>
        <a:srgbClr val="9E1B34"/>
      </a:accent6>
      <a:hlink>
        <a:srgbClr val="0563C1"/>
      </a:hlink>
      <a:folHlink>
        <a:srgbClr val="954F72"/>
      </a:folHlink>
    </a:clrScheme>
    <a:fontScheme name="Karolinska Universitetssjukhuset">
      <a:majorFont>
        <a:latin typeface="Open Sans Semibold"/>
        <a:ea typeface=""/>
        <a:cs typeface=""/>
      </a:majorFont>
      <a:minorFont>
        <a:latin typeface="Open Sans"/>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1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latin typeface="Open Sans Semibold" panose="020B0706030804020204" pitchFamily="34" charset="0"/>
            <a:ea typeface="Open Sans Semibold" panose="020B0706030804020204" pitchFamily="34" charset="0"/>
            <a:cs typeface="Open Sans Semibold" panose="020B07060308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KUS_PPT_Sve_" id="{A048E692-8A94-4DAB-8C53-2A6EF75145DF}" vid="{A9BF1377-57B5-4C95-A57A-F3EB802AE0E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K_PPT_Sv_Wide</Template>
  <TotalTime>637</TotalTime>
  <Words>3555</Words>
  <Application>Microsoft Office PowerPoint</Application>
  <PresentationFormat>Bredbild</PresentationFormat>
  <Paragraphs>272</Paragraphs>
  <Slides>19</Slides>
  <Notes>19</Notes>
  <HiddenSlides>0</HiddenSlides>
  <MMClips>0</MMClips>
  <ScaleCrop>false</ScaleCrop>
  <HeadingPairs>
    <vt:vector size="8" baseType="variant">
      <vt:variant>
        <vt:lpstr>Använt teckensnitt</vt:lpstr>
      </vt:variant>
      <vt:variant>
        <vt:i4>9</vt:i4>
      </vt:variant>
      <vt:variant>
        <vt:lpstr>Tema</vt:lpstr>
      </vt:variant>
      <vt:variant>
        <vt:i4>1</vt:i4>
      </vt:variant>
      <vt:variant>
        <vt:lpstr>Serverprogram för OLE-inbäddning</vt:lpstr>
      </vt:variant>
      <vt:variant>
        <vt:i4>1</vt:i4>
      </vt:variant>
      <vt:variant>
        <vt:lpstr>Bildrubriker</vt:lpstr>
      </vt:variant>
      <vt:variant>
        <vt:i4>19</vt:i4>
      </vt:variant>
    </vt:vector>
  </HeadingPairs>
  <TitlesOfParts>
    <vt:vector size="30" baseType="lpstr">
      <vt:lpstr>Arial</vt:lpstr>
      <vt:lpstr>Arial Black</vt:lpstr>
      <vt:lpstr>Avenir Next LT Pro</vt:lpstr>
      <vt:lpstr>Avenir Next LT Pro Demi</vt:lpstr>
      <vt:lpstr>Calibri</vt:lpstr>
      <vt:lpstr>Open Sans</vt:lpstr>
      <vt:lpstr>Open Sans Semibold</vt:lpstr>
      <vt:lpstr>Wingdings</vt:lpstr>
      <vt:lpstr>Wingdings 2</vt:lpstr>
      <vt:lpstr>KUS_PPT_Sve_</vt:lpstr>
      <vt:lpstr>think-cell Slide</vt:lpstr>
      <vt:lpstr> The Compass</vt:lpstr>
      <vt:lpstr>PowerPoint-presentation</vt:lpstr>
      <vt:lpstr>PowerPoint-presentation</vt:lpstr>
      <vt:lpstr>PowerPoint-presentation</vt:lpstr>
      <vt:lpstr>My relationships at Karolinska</vt:lpstr>
      <vt:lpstr>My relationships at Karolinska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Vägvisaren</dc:title>
  <dc:creator>Åsa Hällström</dc:creator>
  <cp:lastModifiedBy>Victoria Cazzaniga</cp:lastModifiedBy>
  <cp:revision>28</cp:revision>
  <cp:lastPrinted>2023-01-09T13:44:01Z</cp:lastPrinted>
  <dcterms:created xsi:type="dcterms:W3CDTF">2022-08-26T13:28:42Z</dcterms:created>
  <dcterms:modified xsi:type="dcterms:W3CDTF">2025-05-12T08:00:47Z</dcterms:modified>
</cp:coreProperties>
</file>